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4C_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11" r:id="rId6"/>
  </p:sldMasterIdLst>
  <p:notesMasterIdLst>
    <p:notesMasterId r:id="rId23"/>
  </p:notesMasterIdLst>
  <p:handoutMasterIdLst>
    <p:handoutMasterId r:id="rId24"/>
  </p:handoutMasterIdLst>
  <p:sldIdLst>
    <p:sldId id="332" r:id="rId7"/>
    <p:sldId id="347" r:id="rId8"/>
    <p:sldId id="335" r:id="rId9"/>
    <p:sldId id="340" r:id="rId10"/>
    <p:sldId id="341" r:id="rId11"/>
    <p:sldId id="336" r:id="rId12"/>
    <p:sldId id="344" r:id="rId13"/>
    <p:sldId id="345" r:id="rId14"/>
    <p:sldId id="346" r:id="rId15"/>
    <p:sldId id="348" r:id="rId16"/>
    <p:sldId id="349" r:id="rId17"/>
    <p:sldId id="350" r:id="rId18"/>
    <p:sldId id="351" r:id="rId19"/>
    <p:sldId id="352" r:id="rId20"/>
    <p:sldId id="338" r:id="rId21"/>
    <p:sldId id="333" r:id="rId2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0140664-C6AD-8EFB-5B37-69D16785D418}" name="Oli Howson (OlHo)" initials="" userId="S::oli.howson@wolseyhalloxford.org.uk::ce2c58e2-1403-4d55-9c9b-e155a5885fa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9"/>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92"/>
    <p:restoredTop sz="84884" autoAdjust="0"/>
  </p:normalViewPr>
  <p:slideViewPr>
    <p:cSldViewPr snapToGrid="0">
      <p:cViewPr>
        <p:scale>
          <a:sx n="71" d="100"/>
          <a:sy n="71" d="100"/>
        </p:scale>
        <p:origin x="2184" y="109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comments/modernComment_14C_0.xml><?xml version="1.0" encoding="utf-8"?>
<p188:cmLst xmlns:a="http://schemas.openxmlformats.org/drawingml/2006/main" xmlns:r="http://schemas.openxmlformats.org/officeDocument/2006/relationships" xmlns:p188="http://schemas.microsoft.com/office/powerpoint/2018/8/main">
  <p188:cm id="{A70D864B-7A71-F04E-96A7-BECE08EED248}" authorId="{80140664-C6AD-8EFB-5B37-69D16785D418}" created="2025-01-04T13:31:22.899">
    <pc:sldMkLst xmlns:pc="http://schemas.microsoft.com/office/powerpoint/2013/main/command">
      <pc:docMk/>
      <pc:sldMk cId="0" sldId="332"/>
    </pc:sldMkLst>
    <p188:txBody>
      <a:bodyPr/>
      <a:lstStyle/>
      <a:p>
        <a:r>
          <a:rPr lang="en-US"/>
          <a:t>Note: I don’t have access to the image of the lady looking at her phone that is used in the original PDF</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1/4/25</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1/4/25</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1386274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350AF-E944-822D-1EB3-DF7FA10DD0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8A841-5670-5E68-A1F8-8E08456D6B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CDABB3-DD83-CF80-3718-A4338930E15D}"/>
              </a:ext>
            </a:extLst>
          </p:cNvPr>
          <p:cNvSpPr>
            <a:spLocks noGrp="1"/>
          </p:cNvSpPr>
          <p:nvPr>
            <p:ph type="body" idx="1"/>
          </p:nvPr>
        </p:nvSpPr>
        <p:spPr/>
        <p:txBody>
          <a:bodyPr/>
          <a:lstStyle/>
          <a:p>
            <a:r>
              <a:rPr lang="en-US" dirty="0"/>
              <a:t>All that is connected is positive, ground and A0.</a:t>
            </a:r>
          </a:p>
        </p:txBody>
      </p:sp>
      <p:sp>
        <p:nvSpPr>
          <p:cNvPr id="4" name="Slide Number Placeholder 3">
            <a:extLst>
              <a:ext uri="{FF2B5EF4-FFF2-40B4-BE49-F238E27FC236}">
                <a16:creationId xmlns:a16="http://schemas.microsoft.com/office/drawing/2014/main" id="{A386FFCB-E37E-E3B4-7A53-67E89F00FA4E}"/>
              </a:ext>
            </a:extLst>
          </p:cNvPr>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3451764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6345C-69D8-F102-F6E5-113987438E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CEB309-C237-9549-0FD6-26879DC170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45C0D0-F831-2207-E800-17BF3D4D8782}"/>
              </a:ext>
            </a:extLst>
          </p:cNvPr>
          <p:cNvSpPr>
            <a:spLocks noGrp="1"/>
          </p:cNvSpPr>
          <p:nvPr>
            <p:ph type="body" idx="1"/>
          </p:nvPr>
        </p:nvSpPr>
        <p:spPr/>
        <p:txBody>
          <a:bodyPr/>
          <a:lstStyle/>
          <a:p>
            <a:r>
              <a:rPr lang="en-US" dirty="0"/>
              <a:t>All that is connected is positive, ground and A0.</a:t>
            </a:r>
          </a:p>
        </p:txBody>
      </p:sp>
      <p:sp>
        <p:nvSpPr>
          <p:cNvPr id="4" name="Slide Number Placeholder 3">
            <a:extLst>
              <a:ext uri="{FF2B5EF4-FFF2-40B4-BE49-F238E27FC236}">
                <a16:creationId xmlns:a16="http://schemas.microsoft.com/office/drawing/2014/main" id="{AB8C55AA-43C3-3516-7FD9-592312ABB1A6}"/>
              </a:ext>
            </a:extLst>
          </p:cNvPr>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4090324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B55D3-830B-AC1D-233C-7C18AB2EC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AC3F9C-0ED4-F24A-A87B-CD16206C3C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176F0E-09BD-6FFF-3A70-BE69CF546E4D}"/>
              </a:ext>
            </a:extLst>
          </p:cNvPr>
          <p:cNvSpPr>
            <a:spLocks noGrp="1"/>
          </p:cNvSpPr>
          <p:nvPr>
            <p:ph type="body" idx="1"/>
          </p:nvPr>
        </p:nvSpPr>
        <p:spPr/>
        <p:txBody>
          <a:bodyPr/>
          <a:lstStyle/>
          <a:p>
            <a:r>
              <a:rPr lang="en-US" dirty="0"/>
              <a:t>All that is connected is positive, ground and A0.</a:t>
            </a:r>
          </a:p>
        </p:txBody>
      </p:sp>
      <p:sp>
        <p:nvSpPr>
          <p:cNvPr id="4" name="Slide Number Placeholder 3">
            <a:extLst>
              <a:ext uri="{FF2B5EF4-FFF2-40B4-BE49-F238E27FC236}">
                <a16:creationId xmlns:a16="http://schemas.microsoft.com/office/drawing/2014/main" id="{3A0EBD2E-551B-255F-35A6-2A2A00C0A105}"/>
              </a:ext>
            </a:extLst>
          </p:cNvPr>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3215819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5D637-ECB9-AE70-84AA-0A8E424DB6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BDC699-7FFB-3D78-2D90-BEC751B35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827A05-BCA6-F1B2-508D-66020B45B212}"/>
              </a:ext>
            </a:extLst>
          </p:cNvPr>
          <p:cNvSpPr>
            <a:spLocks noGrp="1"/>
          </p:cNvSpPr>
          <p:nvPr>
            <p:ph type="body" idx="1"/>
          </p:nvPr>
        </p:nvSpPr>
        <p:spPr/>
        <p:txBody>
          <a:bodyPr/>
          <a:lstStyle/>
          <a:p>
            <a:r>
              <a:rPr lang="en-US" dirty="0"/>
              <a:t>All that is connected is positive, ground and A0.</a:t>
            </a:r>
          </a:p>
        </p:txBody>
      </p:sp>
      <p:sp>
        <p:nvSpPr>
          <p:cNvPr id="4" name="Slide Number Placeholder 3">
            <a:extLst>
              <a:ext uri="{FF2B5EF4-FFF2-40B4-BE49-F238E27FC236}">
                <a16:creationId xmlns:a16="http://schemas.microsoft.com/office/drawing/2014/main" id="{BDAA6F1F-4175-F361-5D0A-6DD742B5A1AA}"/>
              </a:ext>
            </a:extLst>
          </p:cNvPr>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a:p>
        </p:txBody>
      </p:sp>
    </p:spTree>
    <p:extLst>
      <p:ext uri="{BB962C8B-B14F-4D97-AF65-F5344CB8AC3E}">
        <p14:creationId xmlns:p14="http://schemas.microsoft.com/office/powerpoint/2010/main" val="2132848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learners to the term sensor. Explain that it is an input device which detects conditions in the environment and returns a value or signal to the microprocessor. Ask learners if they can think of any sensors they may have come across.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1955196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other sensors with students.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1825974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4210422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learners to consider what sequence means. Discuss with them what situations might lead to programs needing to break sequence.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37443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selection; identify the syntactical requirements. Discuss the use of constants. Introduce the concept of nested selection, else conditions, and why we only need to test one boundary at a time.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507949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3100117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learners to the concept of loops. Discuss why some loops need to operate forever. Discuss the need for other types of loop.</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3343875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765BD-6614-1208-C10D-3E09ED4F90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48F4A9-D38F-E0B9-6943-60EFC5EAFC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24E25-DC3D-EA65-259B-29DF18E07E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F84A18-E09E-4A79-9228-EF9DF01A5588}"/>
              </a:ext>
            </a:extLst>
          </p:cNvPr>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16819009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D848DF0-097D-4560-9447-592EE2B146F6}"/>
              </a:ext>
            </a:extLst>
          </p:cNvPr>
          <p:cNvPicPr>
            <a:picLocks noChangeAspect="1"/>
          </p:cNvPicPr>
          <p:nvPr userDrawn="1"/>
        </p:nvPicPr>
        <p:blipFill>
          <a:blip r:embed="rId2">
            <a:extLst>
              <a:ext uri="{28A0092B-C50C-407E-A947-70E740481C1C}">
                <a14:useLocalDpi xmlns:a14="http://schemas.microsoft.com/office/drawing/2010/main" val="0"/>
              </a:ext>
            </a:extLst>
          </a:blip>
          <a:srcRect r="-367"/>
          <a:stretch>
            <a:fillRect/>
          </a:stretch>
        </p:blipFill>
        <p:spPr bwMode="auto">
          <a:xfrm>
            <a:off x="0" y="0"/>
            <a:ext cx="12252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2" name="Rectangle 11">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3" name="Rectangle 12">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707"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26"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7" name="TextBox 20">
            <a:extLst>
              <a:ext uri="{FF2B5EF4-FFF2-40B4-BE49-F238E27FC236}">
                <a16:creationId xmlns:a16="http://schemas.microsoft.com/office/drawing/2014/main" id="{9E31E4E9-79C7-4536-A2BF-4269762388BF}"/>
              </a:ext>
            </a:extLst>
          </p:cNvPr>
          <p:cNvSpPr txBox="1">
            <a:spLocks noChangeArrowheads="1"/>
          </p:cNvSpPr>
          <p:nvPr userDrawn="1"/>
        </p:nvSpPr>
        <p:spPr bwMode="auto">
          <a:xfrm>
            <a:off x="589970" y="6471314"/>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r>
              <a:rPr lang="en-US" altLang="en-US" sz="1000" dirty="0">
                <a:solidFill>
                  <a:schemeClr val="bg1"/>
                </a:solidFill>
              </a:rPr>
              <a:t>© 2021 Arm Limited </a:t>
            </a:r>
          </a:p>
        </p:txBody>
      </p:sp>
    </p:spTree>
    <p:extLst>
      <p:ext uri="{BB962C8B-B14F-4D97-AF65-F5344CB8AC3E}">
        <p14:creationId xmlns:p14="http://schemas.microsoft.com/office/powerpoint/2010/main" val="1622527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
          </p:nvPr>
        </p:nvSpPr>
        <p:spPr>
          <a:xfrm>
            <a:off x="492125" y="1237785"/>
            <a:ext cx="11180867" cy="45952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vl4pPr>
              <a:lnSpc>
                <a:spcPct val="100000"/>
              </a:lnSpc>
              <a:spcAft>
                <a:spcPts val="0"/>
              </a:spcAft>
              <a:buClr>
                <a:schemeClr val="accent1"/>
              </a:buClr>
              <a:defRPr>
                <a:solidFill>
                  <a:srgbClr val="383838"/>
                </a:solidFill>
              </a:defRPr>
            </a:lvl4pPr>
            <a:lvl5pPr>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3878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Click to 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92125" y="2361952"/>
            <a:ext cx="5332941" cy="3605743"/>
          </a:xfrm>
        </p:spPr>
        <p:txBody>
          <a:bodyPr/>
          <a:lstStyle>
            <a:lvl1pPr marL="342900" indent="-342900" algn="just">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2" name="Content Placeholder 3"/>
          <p:cNvSpPr>
            <a:spLocks noGrp="1"/>
          </p:cNvSpPr>
          <p:nvPr>
            <p:ph sz="quarter" idx="21"/>
          </p:nvPr>
        </p:nvSpPr>
        <p:spPr>
          <a:xfrm>
            <a:off x="6339947" y="2361951"/>
            <a:ext cx="5332941" cy="3605743"/>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456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68E74E5E-FCF5-49A9-B64D-DF3149C4A4D3}"/>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1430100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53D234CD-759F-4F63-8BAE-5EF83F4A80C7}"/>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28285B74-8217-47D6-B1F9-41EF84375055}"/>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DA9028-E80A-4D10-A238-5C9D08569859}"/>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4" name="Content Placeholder 3"/>
          <p:cNvSpPr>
            <a:spLocks noGrp="1"/>
          </p:cNvSpPr>
          <p:nvPr>
            <p:ph sz="quarter" idx="19"/>
          </p:nvPr>
        </p:nvSpPr>
        <p:spPr>
          <a:xfrm>
            <a:off x="492125" y="2323016"/>
            <a:ext cx="3359945" cy="3608590"/>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94628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18" name="Text Placeholder 2"/>
          <p:cNvSpPr>
            <a:spLocks noGrp="1"/>
          </p:cNvSpPr>
          <p:nvPr>
            <p:ph idx="1"/>
          </p:nvPr>
        </p:nvSpPr>
        <p:spPr>
          <a:xfrm>
            <a:off x="492789" y="1631112"/>
            <a:ext cx="2606011"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56853" cy="4086426"/>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6289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Content Placeholder 5"/>
          <p:cNvSpPr>
            <a:spLocks noGrp="1"/>
          </p:cNvSpPr>
          <p:nvPr>
            <p:ph sz="quarter" idx="15"/>
          </p:nvPr>
        </p:nvSpPr>
        <p:spPr>
          <a:xfrm>
            <a:off x="9037638" y="1746560"/>
            <a:ext cx="2635250" cy="4086428"/>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92125" y="1746250"/>
            <a:ext cx="8335964"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6448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Clr>
                <a:schemeClr val="accent1"/>
              </a:buClr>
              <a:buNone/>
              <a:defRPr/>
            </a:lvl1pPr>
          </a:lstStyle>
          <a:p>
            <a:pPr lvl="0"/>
            <a:r>
              <a:rPr lang="en-US" noProof="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Clr>
                <a:schemeClr val="accent1"/>
              </a:buClr>
              <a:buNone/>
              <a:defRPr/>
            </a:lvl1pPr>
          </a:lstStyle>
          <a:p>
            <a:pPr lvl="0"/>
            <a:r>
              <a:rPr lang="en-US" noProof="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Clr>
                <a:schemeClr val="accent1"/>
              </a:buClr>
              <a:buNone/>
              <a:defRPr/>
            </a:lvl1pPr>
          </a:lstStyle>
          <a:p>
            <a:pPr lvl="0"/>
            <a:r>
              <a:rPr lang="en-US" noProof="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Clr>
                <a:schemeClr val="accent1"/>
              </a:buClr>
              <a:buNone/>
              <a:defRPr/>
            </a:lvl1pPr>
          </a:lstStyle>
          <a:p>
            <a:pPr lvl="0"/>
            <a:r>
              <a:rPr lang="en-US" noProof="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02807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342900" indent="-342900">
              <a:lnSpc>
                <a:spcPct val="100000"/>
              </a:lnSpc>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Clr>
                <a:schemeClr val="accent1"/>
              </a:buClr>
              <a:buNone/>
              <a:defRPr/>
            </a:lvl1pPr>
          </a:lstStyle>
          <a:p>
            <a:pPr lvl="0"/>
            <a:r>
              <a:rPr lang="en-US" noProof="0"/>
              <a:t>Click icon to add picture</a:t>
            </a:r>
          </a:p>
        </p:txBody>
      </p:sp>
    </p:spTree>
    <p:extLst>
      <p:ext uri="{BB962C8B-B14F-4D97-AF65-F5344CB8AC3E}">
        <p14:creationId xmlns:p14="http://schemas.microsoft.com/office/powerpoint/2010/main" val="2918512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19112603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784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E5033D9-3668-4017-A592-1CF34695B2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45C7479-AFA1-44A4-A0E2-206B7FC5D44C}"/>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8"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9"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990" y="-948607"/>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21" name="Picture 20" descr="A close up of a sign&#10;&#10;Description automatically generated">
            <a:extLst>
              <a:ext uri="{FF2B5EF4-FFF2-40B4-BE49-F238E27FC236}">
                <a16:creationId xmlns:a16="http://schemas.microsoft.com/office/drawing/2014/main" id="{6B9BA671-3A31-47A3-AF67-2622B0995163}"/>
              </a:ext>
            </a:extLst>
          </p:cNvPr>
          <p:cNvPicPr>
            <a:picLocks noChangeAspect="1"/>
          </p:cNvPicPr>
          <p:nvPr userDrawn="1"/>
        </p:nvPicPr>
        <p:blipFill>
          <a:blip r:embed="rId5"/>
          <a:stretch>
            <a:fillRect/>
          </a:stretch>
        </p:blipFill>
        <p:spPr>
          <a:xfrm>
            <a:off x="589011" y="6332524"/>
            <a:ext cx="1115828" cy="390402"/>
          </a:xfrm>
          <a:prstGeom prst="rect">
            <a:avLst/>
          </a:prstGeom>
        </p:spPr>
      </p:pic>
    </p:spTree>
    <p:extLst>
      <p:ext uri="{BB962C8B-B14F-4D97-AF65-F5344CB8AC3E}">
        <p14:creationId xmlns:p14="http://schemas.microsoft.com/office/powerpoint/2010/main" val="4621803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Slide for Full Width Us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1255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11EA66-8035-4072-B874-ABE710416AFE}"/>
              </a:ext>
            </a:extLst>
          </p:cNvPr>
          <p:cNvSpPr txBox="1">
            <a:spLocks noChangeArrowheads="1"/>
          </p:cNvSpPr>
          <p:nvPr userDrawn="1"/>
        </p:nvSpPr>
        <p:spPr bwMode="auto">
          <a:xfrm>
            <a:off x="412750" y="64817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705691CA-1385-4202-BB32-7980FD0D4BC4}"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A9C7212D-F60C-4C2D-A508-E9F1C351B12C}"/>
              </a:ext>
            </a:extLst>
          </p:cNvPr>
          <p:cNvSpPr>
            <a:spLocks noChangeArrowheads="1"/>
          </p:cNvSpPr>
          <p:nvPr userDrawn="1"/>
        </p:nvSpPr>
        <p:spPr bwMode="auto">
          <a:xfrm>
            <a:off x="1114791" y="536644"/>
            <a:ext cx="4403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Thank You</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Danke</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Merci</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谢谢</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ありがとう</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Gracias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Kiitos</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ko-KR" altLang="en-US" sz="3600" b="1" i="0" u="none" strike="noStrike" kern="1200" cap="none" spc="0" normalizeH="0" baseline="0" noProof="0">
                <a:ln>
                  <a:noFill/>
                </a:ln>
                <a:solidFill>
                  <a:prstClr val="white"/>
                </a:solidFill>
                <a:effectLst/>
                <a:uLnTx/>
                <a:uFillTx/>
                <a:latin typeface="Calibri" charset="0"/>
                <a:cs typeface="+mn-cs"/>
              </a:rPr>
              <a:t>감사합니다</a:t>
            </a:r>
            <a:endParaRPr kumimoji="0" lang="ko-KR" altLang="en-US" sz="3600" b="0" i="0" u="none" strike="noStrike" kern="1200" cap="none" spc="0" normalizeH="0" baseline="0" noProof="0">
              <a:ln>
                <a:noFill/>
              </a:ln>
              <a:solidFill>
                <a:prstClr val="white"/>
              </a:solidFill>
              <a:effectLst/>
              <a:uLnTx/>
              <a:uFillTx/>
              <a:latin typeface="Calibri" charset="0"/>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rPr>
              <a:t>धन्यवाद</a:t>
            </a:r>
            <a:endParaRPr kumimoji="0" 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e-IL" sz="3600" b="0" i="0" u="none" strike="noStrike" kern="1200" cap="none" spc="0" normalizeH="0" baseline="0" noProof="0">
                <a:ln>
                  <a:noFill/>
                </a:ln>
                <a:solidFill>
                  <a:prstClr val="white"/>
                </a:solidFill>
                <a:effectLst/>
                <a:uLnTx/>
                <a:uFillTx/>
                <a:latin typeface="Calibri" charset="0"/>
                <a:ea typeface="ＭＳ Ｐゴシック" charset="-128"/>
                <a:cs typeface="Arial" panose="020B0604020202020204" pitchFamily="34" charset="0"/>
              </a:rPr>
              <a:t>תודה</a:t>
            </a:r>
            <a:endPar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endParaRPr>
          </a:p>
        </p:txBody>
      </p:sp>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8" name="Picture 7">
            <a:extLst>
              <a:ext uri="{FF2B5EF4-FFF2-40B4-BE49-F238E27FC236}">
                <a16:creationId xmlns:a16="http://schemas.microsoft.com/office/drawing/2014/main" id="{974530B3-2C71-47A4-BAB2-78A35EAF1A59}"/>
              </a:ext>
            </a:extLst>
          </p:cNvPr>
          <p:cNvPicPr>
            <a:picLocks noChangeAspect="1"/>
          </p:cNvPicPr>
          <p:nvPr userDrawn="1"/>
        </p:nvPicPr>
        <p:blipFill>
          <a:blip r:embed="rId2"/>
          <a:stretch>
            <a:fillRect/>
          </a:stretch>
        </p:blipFill>
        <p:spPr>
          <a:xfrm>
            <a:off x="6482271" y="3123385"/>
            <a:ext cx="4201604" cy="611230"/>
          </a:xfrm>
          <a:prstGeom prst="rect">
            <a:avLst/>
          </a:prstGeom>
        </p:spPr>
      </p:pic>
      <p:sp>
        <p:nvSpPr>
          <p:cNvPr id="7" name="TextBox 20">
            <a:extLst>
              <a:ext uri="{FF2B5EF4-FFF2-40B4-BE49-F238E27FC236}">
                <a16:creationId xmlns:a16="http://schemas.microsoft.com/office/drawing/2014/main" id="{D304937E-9530-431C-BB9C-428D89FCBB5B}"/>
              </a:ext>
            </a:extLst>
          </p:cNvPr>
          <p:cNvSpPr txBox="1">
            <a:spLocks noChangeArrowheads="1"/>
          </p:cNvSpPr>
          <p:nvPr userDrawn="1"/>
        </p:nvSpPr>
        <p:spPr bwMode="auto">
          <a:xfrm>
            <a:off x="671404" y="64817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r>
              <a:rPr lang="en-US" altLang="en-US" sz="1000" dirty="0">
                <a:solidFill>
                  <a:schemeClr val="bg1"/>
                </a:solidFill>
              </a:rPr>
              <a:t>© 2021 Arm Limited </a:t>
            </a:r>
          </a:p>
        </p:txBody>
      </p:sp>
    </p:spTree>
    <p:extLst>
      <p:ext uri="{BB962C8B-B14F-4D97-AF65-F5344CB8AC3E}">
        <p14:creationId xmlns:p14="http://schemas.microsoft.com/office/powerpoint/2010/main" val="33231934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EF865F52-F038-9143-B10F-EC315F327B49}"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3" name="TextBox 2"/>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23CA994-01FB-B24C-A927-7E3417958BAD}"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4" name="Rectangle 3"/>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p:cNvSpPr>
            <a:spLocks noChangeArrowheads="1"/>
          </p:cNvSpPr>
          <p:nvPr userDrawn="1"/>
        </p:nvSpPr>
        <p:spPr bwMode="auto">
          <a:xfrm>
            <a:off x="728663" y="4800600"/>
            <a:ext cx="543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br>
            <a:r>
              <a:rPr kumimoji="0" lang="en-US" altLang="x-none" sz="1200" b="0" i="0" u="none" strike="noStrike" kern="1200" cap="none" spc="0" normalizeH="0" baseline="0" noProof="0" err="1">
                <a:ln>
                  <a:noFill/>
                </a:ln>
                <a:solidFill>
                  <a:prstClr val="white"/>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/company/policies/trademarks</a:t>
            </a:r>
          </a:p>
        </p:txBody>
      </p:sp>
      <p:sp>
        <p:nvSpPr>
          <p:cNvPr id="9" name="TextBox 20"/>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rPr>
              <a:t>© 2018 Arm Limited </a:t>
            </a:r>
          </a:p>
        </p:txBody>
      </p:sp>
      <p:pic>
        <p:nvPicPr>
          <p:cNvPr id="8" name="Picture 7">
            <a:extLst>
              <a:ext uri="{FF2B5EF4-FFF2-40B4-BE49-F238E27FC236}">
                <a16:creationId xmlns:a16="http://schemas.microsoft.com/office/drawing/2014/main" id="{3CE9EDFC-9DD0-4ADC-9DE6-C6516087E64B}"/>
              </a:ext>
            </a:extLst>
          </p:cNvPr>
          <p:cNvPicPr>
            <a:picLocks noChangeAspect="1"/>
          </p:cNvPicPr>
          <p:nvPr userDrawn="1"/>
        </p:nvPicPr>
        <p:blipFill>
          <a:blip r:embed="rId2"/>
          <a:stretch>
            <a:fillRect/>
          </a:stretch>
        </p:blipFill>
        <p:spPr>
          <a:xfrm>
            <a:off x="6860962" y="3123385"/>
            <a:ext cx="4201604" cy="611230"/>
          </a:xfrm>
          <a:prstGeom prst="rect">
            <a:avLst/>
          </a:prstGeom>
        </p:spPr>
      </p:pic>
    </p:spTree>
    <p:extLst>
      <p:ext uri="{BB962C8B-B14F-4D97-AF65-F5344CB8AC3E}">
        <p14:creationId xmlns:p14="http://schemas.microsoft.com/office/powerpoint/2010/main" val="1341621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BF7399-A5A6-45BA-979D-565957665B70}"/>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57ADA842-6E77-49F5-886C-490811425F6D}"/>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9" name="Picture 8">
            <a:extLst>
              <a:ext uri="{FF2B5EF4-FFF2-40B4-BE49-F238E27FC236}">
                <a16:creationId xmlns:a16="http://schemas.microsoft.com/office/drawing/2014/main" id="{0EED0DA2-9043-4185-9741-3FE4180093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Click to 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342900" indent="-342900">
              <a:buClr>
                <a:schemeClr val="bg1"/>
              </a:buClr>
              <a:buFont typeface="Arial" charset="0"/>
              <a:buChar cha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118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5C61611-3300-41F4-84AB-94B0AEB16E06}"/>
              </a:ext>
            </a:extLst>
          </p:cNvPr>
          <p:cNvPicPr>
            <a:picLocks noChangeAspect="1"/>
          </p:cNvPicPr>
          <p:nvPr userDrawn="1"/>
        </p:nvPicPr>
        <p:blipFill>
          <a:blip r:embed="rId2">
            <a:extLst>
              <a:ext uri="{28A0092B-C50C-407E-A947-70E740481C1C}">
                <a14:useLocalDpi xmlns:a14="http://schemas.microsoft.com/office/drawing/2010/main" val="0"/>
              </a:ext>
            </a:extLst>
          </a:blip>
          <a:srcRect t="-2"/>
          <a:stretch>
            <a:fillRect/>
          </a:stretch>
        </p:blipFill>
        <p:spPr bwMode="auto">
          <a:xfrm>
            <a:off x="0" y="0"/>
            <a:ext cx="12225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349E85A-37F4-4B10-9CEF-826A13263882}"/>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7"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8"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21" name="Picture 20" descr="A close up of a sign&#10;&#10;Description automatically generated">
            <a:extLst>
              <a:ext uri="{FF2B5EF4-FFF2-40B4-BE49-F238E27FC236}">
                <a16:creationId xmlns:a16="http://schemas.microsoft.com/office/drawing/2014/main" id="{CDA8958D-435D-4AAA-9913-D4E5532020D1}"/>
              </a:ext>
            </a:extLst>
          </p:cNvPr>
          <p:cNvPicPr>
            <a:picLocks noChangeAspect="1"/>
          </p:cNvPicPr>
          <p:nvPr userDrawn="1"/>
        </p:nvPicPr>
        <p:blipFill>
          <a:blip r:embed="rId5"/>
          <a:stretch>
            <a:fillRect/>
          </a:stretch>
        </p:blipFill>
        <p:spPr>
          <a:xfrm>
            <a:off x="589011" y="6332524"/>
            <a:ext cx="1115828" cy="390402"/>
          </a:xfrm>
          <a:prstGeom prst="rect">
            <a:avLst/>
          </a:prstGeom>
        </p:spPr>
      </p:pic>
    </p:spTree>
    <p:extLst>
      <p:ext uri="{BB962C8B-B14F-4D97-AF65-F5344CB8AC3E}">
        <p14:creationId xmlns:p14="http://schemas.microsoft.com/office/powerpoint/2010/main" val="826927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12829B4-F003-443D-BAAD-D767D7607653}"/>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333E48"/>
              </a:solidFill>
              <a:effectLst/>
              <a:uLnTx/>
              <a:uFillTx/>
              <a:latin typeface="Calibri" charset="0"/>
              <a:ea typeface="ＭＳ Ｐゴシック" charset="0"/>
              <a:cs typeface="ＭＳ Ｐゴシック" charset="0"/>
            </a:endParaRPr>
          </a:p>
        </p:txBody>
      </p:sp>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hasCustomPrompt="1"/>
          </p:nvPr>
        </p:nvSpPr>
        <p:spPr>
          <a:xfrm>
            <a:off x="6294006" y="5562481"/>
            <a:ext cx="5041572" cy="239159"/>
          </a:xfrm>
        </p:spPr>
        <p:txBody>
          <a:bodyPr/>
          <a:lstStyle>
            <a:lvl1pPr algn="r">
              <a:spcAft>
                <a:spcPts val="600"/>
              </a:spcAft>
              <a:defRPr sz="2000">
                <a:solidFill>
                  <a:schemeClr val="bg1"/>
                </a:solidFill>
              </a:defRPr>
            </a:lvl1pPr>
          </a:lstStyle>
          <a:p>
            <a:pPr lvl="0"/>
            <a:r>
              <a:rPr lang="en-US"/>
              <a:t>Author</a:t>
            </a:r>
          </a:p>
        </p:txBody>
      </p:sp>
      <p:sp>
        <p:nvSpPr>
          <p:cNvPr id="22" name="Text Placeholder 28"/>
          <p:cNvSpPr>
            <a:spLocks noGrp="1"/>
          </p:cNvSpPr>
          <p:nvPr>
            <p:ph type="body" sz="quarter" idx="13" hasCustomPrompt="1"/>
          </p:nvPr>
        </p:nvSpPr>
        <p:spPr>
          <a:xfrm>
            <a:off x="6294006" y="5872361"/>
            <a:ext cx="5041572" cy="239159"/>
          </a:xfrm>
        </p:spPr>
        <p:txBody>
          <a:bodyPr/>
          <a:lstStyle>
            <a:lvl1pPr algn="r">
              <a:spcAft>
                <a:spcPts val="600"/>
              </a:spcAft>
              <a:defRPr sz="2000">
                <a:solidFill>
                  <a:schemeClr val="bg1"/>
                </a:solidFill>
              </a:defRPr>
            </a:lvl1pPr>
          </a:lstStyle>
          <a:p>
            <a:pPr lvl="0"/>
            <a:r>
              <a:rPr lang="en-US"/>
              <a:t>Date</a:t>
            </a:r>
          </a:p>
        </p:txBody>
      </p:sp>
      <p:sp>
        <p:nvSpPr>
          <p:cNvPr id="23" name="Text Placeholder 3"/>
          <p:cNvSpPr>
            <a:spLocks noGrp="1"/>
          </p:cNvSpPr>
          <p:nvPr>
            <p:ph type="body" sz="quarter" idx="14"/>
          </p:nvPr>
        </p:nvSpPr>
        <p:spPr>
          <a:xfrm>
            <a:off x="7071306" y="1639338"/>
            <a:ext cx="4268207" cy="289871"/>
          </a:xfrm>
        </p:spPr>
        <p:txBody>
          <a:bodyPr/>
          <a:lstStyle>
            <a:lvl1pPr marL="0" indent="0" algn="r">
              <a:buNone/>
              <a:defRPr sz="2400" baseline="0">
                <a:solidFill>
                  <a:schemeClr val="bg1"/>
                </a:solidFill>
              </a:defRPr>
            </a:lvl1pPr>
          </a:lstStyle>
          <a:p>
            <a:pPr lvl="0"/>
            <a:r>
              <a:rPr lang="en-US"/>
              <a:t>Click to edit Master text styles</a:t>
            </a:r>
          </a:p>
        </p:txBody>
      </p:sp>
      <p:pic>
        <p:nvPicPr>
          <p:cNvPr id="11" name="Picture 10">
            <a:extLst>
              <a:ext uri="{FF2B5EF4-FFF2-40B4-BE49-F238E27FC236}">
                <a16:creationId xmlns:a16="http://schemas.microsoft.com/office/drawing/2014/main" id="{899C5097-7251-45E1-B2AF-B137762C7DCF}"/>
              </a:ext>
            </a:extLst>
          </p:cNvPr>
          <p:cNvPicPr>
            <a:picLocks noChangeAspect="1"/>
          </p:cNvPicPr>
          <p:nvPr userDrawn="1"/>
        </p:nvPicPr>
        <p:blipFill>
          <a:blip r:embed="rId2"/>
          <a:stretch>
            <a:fillRect/>
          </a:stretch>
        </p:blipFill>
        <p:spPr>
          <a:xfrm>
            <a:off x="804863" y="1731920"/>
            <a:ext cx="4040830" cy="587841"/>
          </a:xfrm>
          <a:prstGeom prst="rect">
            <a:avLst/>
          </a:prstGeom>
        </p:spPr>
      </p:pic>
      <p:pic>
        <p:nvPicPr>
          <p:cNvPr id="12" name="Picture 11" descr="A close up of a sign&#10;&#10;Description automatically generated">
            <a:extLst>
              <a:ext uri="{FF2B5EF4-FFF2-40B4-BE49-F238E27FC236}">
                <a16:creationId xmlns:a16="http://schemas.microsoft.com/office/drawing/2014/main" id="{1AC44061-9533-48F5-9B3A-0BF66942F851}"/>
              </a:ext>
            </a:extLst>
          </p:cNvPr>
          <p:cNvPicPr>
            <a:picLocks noChangeAspect="1"/>
          </p:cNvPicPr>
          <p:nvPr userDrawn="1"/>
        </p:nvPicPr>
        <p:blipFill>
          <a:blip r:embed="rId3"/>
          <a:stretch>
            <a:fillRect/>
          </a:stretch>
        </p:blipFill>
        <p:spPr>
          <a:xfrm>
            <a:off x="589011" y="6332524"/>
            <a:ext cx="1115828" cy="390402"/>
          </a:xfrm>
          <a:prstGeom prst="rect">
            <a:avLst/>
          </a:prstGeom>
        </p:spPr>
      </p:pic>
    </p:spTree>
    <p:extLst>
      <p:ext uri="{BB962C8B-B14F-4D97-AF65-F5344CB8AC3E}">
        <p14:creationId xmlns:p14="http://schemas.microsoft.com/office/powerpoint/2010/main" val="4221357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E11C1B9F-CF01-4B19-871A-0E835AC194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2B52B8-B955-4011-BA1B-3F562C2B9721}"/>
              </a:ext>
            </a:extLst>
          </p:cNvPr>
          <p:cNvSpPr/>
          <p:nvPr userDrawn="1"/>
        </p:nvSpPr>
        <p:spPr>
          <a:xfrm>
            <a:off x="9145588" y="0"/>
            <a:ext cx="94456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29C667FE-5F49-4902-BA4E-5F42CE73BF8F}"/>
              </a:ext>
            </a:extLst>
          </p:cNvPr>
          <p:cNvSpPr/>
          <p:nvPr userDrawn="1"/>
        </p:nvSpPr>
        <p:spPr>
          <a:xfrm rot="5400000">
            <a:off x="5618956" y="-781843"/>
            <a:ext cx="954087" cy="12192000"/>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0"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8"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a:t>Sub header if needed</a:t>
            </a:r>
          </a:p>
        </p:txBody>
      </p:sp>
      <p:pic>
        <p:nvPicPr>
          <p:cNvPr id="9" name="Picture 8">
            <a:extLst>
              <a:ext uri="{FF2B5EF4-FFF2-40B4-BE49-F238E27FC236}">
                <a16:creationId xmlns:a16="http://schemas.microsoft.com/office/drawing/2014/main" id="{6D1E5EE6-EC60-4F36-8250-F6D27EEE174F}"/>
              </a:ext>
            </a:extLst>
          </p:cNvPr>
          <p:cNvPicPr>
            <a:picLocks noChangeAspect="1"/>
          </p:cNvPicPr>
          <p:nvPr userDrawn="1"/>
        </p:nvPicPr>
        <p:blipFill>
          <a:blip r:embed="rId3"/>
          <a:stretch>
            <a:fillRect/>
          </a:stretch>
        </p:blipFill>
        <p:spPr>
          <a:xfrm>
            <a:off x="9282544" y="6335650"/>
            <a:ext cx="2732051" cy="397446"/>
          </a:xfrm>
          <a:prstGeom prst="rect">
            <a:avLst/>
          </a:prstGeom>
        </p:spPr>
      </p:pic>
      <p:pic>
        <p:nvPicPr>
          <p:cNvPr id="12" name="Picture 11" descr="A close up of a sign&#10;&#10;Description automatically generated">
            <a:extLst>
              <a:ext uri="{FF2B5EF4-FFF2-40B4-BE49-F238E27FC236}">
                <a16:creationId xmlns:a16="http://schemas.microsoft.com/office/drawing/2014/main" id="{DDEFB34E-F79E-4694-8EBA-01E8B8B8B2E5}"/>
              </a:ext>
            </a:extLst>
          </p:cNvPr>
          <p:cNvPicPr>
            <a:picLocks noChangeAspect="1"/>
          </p:cNvPicPr>
          <p:nvPr userDrawn="1"/>
        </p:nvPicPr>
        <p:blipFill>
          <a:blip r:embed="rId4"/>
          <a:stretch>
            <a:fillRect/>
          </a:stretch>
        </p:blipFill>
        <p:spPr>
          <a:xfrm>
            <a:off x="589011" y="6332524"/>
            <a:ext cx="1115828" cy="390402"/>
          </a:xfrm>
          <a:prstGeom prst="rect">
            <a:avLst/>
          </a:prstGeom>
        </p:spPr>
      </p:pic>
    </p:spTree>
    <p:extLst>
      <p:ext uri="{BB962C8B-B14F-4D97-AF65-F5344CB8AC3E}">
        <p14:creationId xmlns:p14="http://schemas.microsoft.com/office/powerpoint/2010/main" val="2042859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5B8B71E0-69B2-4405-92A4-A8D4317D90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B01617F-3437-4EA0-9F3A-35641BDCD476}"/>
              </a:ext>
            </a:extLst>
          </p:cNvPr>
          <p:cNvSpPr/>
          <p:nvPr userDrawn="1"/>
        </p:nvSpPr>
        <p:spPr>
          <a:xfrm>
            <a:off x="2473325" y="5788025"/>
            <a:ext cx="5715000" cy="957263"/>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B93C7CB8-D0ED-4CBB-A14C-0F5A992AEC32}"/>
              </a:ext>
            </a:extLst>
          </p:cNvPr>
          <p:cNvSpPr/>
          <p:nvPr userDrawn="1"/>
        </p:nvSpPr>
        <p:spPr>
          <a:xfrm rot="5400000">
            <a:off x="8668545" y="3399631"/>
            <a:ext cx="950912" cy="3825875"/>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986458DA-6FE5-4EAB-9430-95208E73E3F5}"/>
              </a:ext>
            </a:extLst>
          </p:cNvPr>
          <p:cNvSpPr/>
          <p:nvPr userDrawn="1"/>
        </p:nvSpPr>
        <p:spPr>
          <a:xfrm rot="5400000">
            <a:off x="8661400" y="-395287"/>
            <a:ext cx="2852737" cy="3798888"/>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EFCF160-BBA0-4263-8872-2E8BE7E83267}"/>
              </a:ext>
            </a:extLst>
          </p:cNvPr>
          <p:cNvPicPr>
            <a:picLocks noChangeAspect="1"/>
          </p:cNvPicPr>
          <p:nvPr userDrawn="1"/>
        </p:nvPicPr>
        <p:blipFill>
          <a:blip r:embed="rId3"/>
          <a:stretch>
            <a:fillRect/>
          </a:stretch>
        </p:blipFill>
        <p:spPr>
          <a:xfrm>
            <a:off x="9282544" y="6335650"/>
            <a:ext cx="2732051" cy="397446"/>
          </a:xfrm>
          <a:prstGeom prst="rect">
            <a:avLst/>
          </a:prstGeom>
        </p:spPr>
      </p:pic>
      <p:pic>
        <p:nvPicPr>
          <p:cNvPr id="13" name="Picture 12" descr="A close up of a sign&#10;&#10;Description automatically generated">
            <a:extLst>
              <a:ext uri="{FF2B5EF4-FFF2-40B4-BE49-F238E27FC236}">
                <a16:creationId xmlns:a16="http://schemas.microsoft.com/office/drawing/2014/main" id="{2B0E39CF-17E1-4D81-A32E-7A29BAF8EC69}"/>
              </a:ext>
            </a:extLst>
          </p:cNvPr>
          <p:cNvPicPr>
            <a:picLocks noChangeAspect="1"/>
          </p:cNvPicPr>
          <p:nvPr userDrawn="1"/>
        </p:nvPicPr>
        <p:blipFill>
          <a:blip r:embed="rId4"/>
          <a:stretch>
            <a:fillRect/>
          </a:stretch>
        </p:blipFill>
        <p:spPr>
          <a:xfrm>
            <a:off x="589011" y="6332524"/>
            <a:ext cx="1115828" cy="390402"/>
          </a:xfrm>
          <a:prstGeom prst="rect">
            <a:avLst/>
          </a:prstGeom>
        </p:spPr>
      </p:pic>
    </p:spTree>
    <p:extLst>
      <p:ext uri="{BB962C8B-B14F-4D97-AF65-F5344CB8AC3E}">
        <p14:creationId xmlns:p14="http://schemas.microsoft.com/office/powerpoint/2010/main" val="694542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80CE8D38-A1A3-42B2-A2B4-D2CAD399E6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895B2B-A497-48E9-ADEB-D02F00658322}"/>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CE5602E1-3D6F-4250-94C4-9D35DC940925}"/>
              </a:ext>
            </a:extLst>
          </p:cNvPr>
          <p:cNvSpPr/>
          <p:nvPr userDrawn="1"/>
        </p:nvSpPr>
        <p:spPr>
          <a:xfrm rot="5400000">
            <a:off x="7238207" y="70644"/>
            <a:ext cx="952500" cy="2865437"/>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39F608C9-DD55-416C-933C-355A9DCB6145}"/>
              </a:ext>
            </a:extLst>
          </p:cNvPr>
          <p:cNvSpPr/>
          <p:nvPr userDrawn="1"/>
        </p:nvSpPr>
        <p:spPr>
          <a:xfrm>
            <a:off x="2473325" y="4838700"/>
            <a:ext cx="5715000" cy="955675"/>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39B99F94-93C6-4007-A4D0-E71FCE85B904}"/>
              </a:ext>
            </a:extLst>
          </p:cNvPr>
          <p:cNvPicPr>
            <a:picLocks noChangeAspect="1"/>
          </p:cNvPicPr>
          <p:nvPr userDrawn="1"/>
        </p:nvPicPr>
        <p:blipFill>
          <a:blip r:embed="rId3"/>
          <a:stretch>
            <a:fillRect/>
          </a:stretch>
        </p:blipFill>
        <p:spPr>
          <a:xfrm>
            <a:off x="9282544" y="6335650"/>
            <a:ext cx="2732051" cy="397446"/>
          </a:xfrm>
          <a:prstGeom prst="rect">
            <a:avLst/>
          </a:prstGeom>
        </p:spPr>
      </p:pic>
      <p:pic>
        <p:nvPicPr>
          <p:cNvPr id="13" name="Picture 12" descr="A close up of a sign&#10;&#10;Description automatically generated">
            <a:extLst>
              <a:ext uri="{FF2B5EF4-FFF2-40B4-BE49-F238E27FC236}">
                <a16:creationId xmlns:a16="http://schemas.microsoft.com/office/drawing/2014/main" id="{9DA94536-B74F-4598-A640-8EA12627FFBA}"/>
              </a:ext>
            </a:extLst>
          </p:cNvPr>
          <p:cNvPicPr>
            <a:picLocks noChangeAspect="1"/>
          </p:cNvPicPr>
          <p:nvPr userDrawn="1"/>
        </p:nvPicPr>
        <p:blipFill>
          <a:blip r:embed="rId4"/>
          <a:stretch>
            <a:fillRect/>
          </a:stretch>
        </p:blipFill>
        <p:spPr>
          <a:xfrm>
            <a:off x="589011" y="6332524"/>
            <a:ext cx="1115828" cy="390402"/>
          </a:xfrm>
          <a:prstGeom prst="rect">
            <a:avLst/>
          </a:prstGeom>
        </p:spPr>
      </p:pic>
    </p:spTree>
    <p:extLst>
      <p:ext uri="{BB962C8B-B14F-4D97-AF65-F5344CB8AC3E}">
        <p14:creationId xmlns:p14="http://schemas.microsoft.com/office/powerpoint/2010/main" val="25454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C76D8CDB-659F-4586-B25C-B4DE95CC43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D1C067D-A19A-479C-9DB4-AD81E6604607}"/>
              </a:ext>
            </a:extLst>
          </p:cNvPr>
          <p:cNvSpPr/>
          <p:nvPr userDrawn="1"/>
        </p:nvSpPr>
        <p:spPr>
          <a:xfrm>
            <a:off x="2473325" y="4838700"/>
            <a:ext cx="5715000" cy="955675"/>
          </a:xfrm>
          <a:prstGeom prst="rect">
            <a:avLst/>
          </a:prstGeom>
          <a:solidFill>
            <a:srgbClr val="FFC6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7" name="Rectangle 6">
            <a:extLst>
              <a:ext uri="{FF2B5EF4-FFF2-40B4-BE49-F238E27FC236}">
                <a16:creationId xmlns:a16="http://schemas.microsoft.com/office/drawing/2014/main" id="{928ACF3F-3E27-461E-9EDA-788397E79711}"/>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5D8FA392-092A-4708-90F0-75F695B65C9A}"/>
              </a:ext>
            </a:extLst>
          </p:cNvPr>
          <p:cNvSpPr/>
          <p:nvPr userDrawn="1"/>
        </p:nvSpPr>
        <p:spPr>
          <a:xfrm rot="5400000">
            <a:off x="7238207" y="70644"/>
            <a:ext cx="952500" cy="2865437"/>
          </a:xfrm>
          <a:prstGeom prst="rect">
            <a:avLst/>
          </a:prstGeom>
          <a:solidFill>
            <a:srgbClr val="FF69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5602A8C-9823-4809-982C-93956DD56D78}"/>
              </a:ext>
            </a:extLst>
          </p:cNvPr>
          <p:cNvPicPr>
            <a:picLocks noChangeAspect="1"/>
          </p:cNvPicPr>
          <p:nvPr userDrawn="1"/>
        </p:nvPicPr>
        <p:blipFill>
          <a:blip r:embed="rId3"/>
          <a:stretch>
            <a:fillRect/>
          </a:stretch>
        </p:blipFill>
        <p:spPr>
          <a:xfrm>
            <a:off x="9282544" y="6335650"/>
            <a:ext cx="2732051" cy="397446"/>
          </a:xfrm>
          <a:prstGeom prst="rect">
            <a:avLst/>
          </a:prstGeom>
        </p:spPr>
      </p:pic>
      <p:pic>
        <p:nvPicPr>
          <p:cNvPr id="13" name="Picture 12" descr="A close up of a sign&#10;&#10;Description automatically generated">
            <a:extLst>
              <a:ext uri="{FF2B5EF4-FFF2-40B4-BE49-F238E27FC236}">
                <a16:creationId xmlns:a16="http://schemas.microsoft.com/office/drawing/2014/main" id="{9CB10511-0301-4F73-8C1B-777A8DA8C258}"/>
              </a:ext>
            </a:extLst>
          </p:cNvPr>
          <p:cNvPicPr>
            <a:picLocks noChangeAspect="1"/>
          </p:cNvPicPr>
          <p:nvPr userDrawn="1"/>
        </p:nvPicPr>
        <p:blipFill>
          <a:blip r:embed="rId4"/>
          <a:stretch>
            <a:fillRect/>
          </a:stretch>
        </p:blipFill>
        <p:spPr>
          <a:xfrm>
            <a:off x="589011" y="6332524"/>
            <a:ext cx="1115828" cy="390402"/>
          </a:xfrm>
          <a:prstGeom prst="rect">
            <a:avLst/>
          </a:prstGeom>
        </p:spPr>
      </p:pic>
    </p:spTree>
    <p:extLst>
      <p:ext uri="{BB962C8B-B14F-4D97-AF65-F5344CB8AC3E}">
        <p14:creationId xmlns:p14="http://schemas.microsoft.com/office/powerpoint/2010/main" val="1125715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hasCustomPrompt="1"/>
          </p:nvPr>
        </p:nvSpPr>
        <p:spPr>
          <a:xfrm>
            <a:off x="505619" y="1248319"/>
            <a:ext cx="11180762" cy="4361361"/>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672783">
              <a:lnSpc>
                <a:spcPct val="100000"/>
              </a:lnSpc>
              <a:spcAft>
                <a:spcPts val="0"/>
              </a:spcAft>
              <a:defRPr>
                <a:solidFill>
                  <a:schemeClr val="tx2"/>
                </a:solidFill>
              </a:defRPr>
            </a:lvl2pPr>
            <a:lvl3pPr marL="947103">
              <a:lnSpc>
                <a:spcPct val="100000"/>
              </a:lnSpc>
              <a:spcAft>
                <a:spcPts val="0"/>
              </a:spcAft>
              <a:defRPr>
                <a:solidFill>
                  <a:schemeClr val="tx2"/>
                </a:solidFill>
              </a:defRPr>
            </a:lvl3pPr>
            <a:lvl4pPr marL="1293178">
              <a:lnSpc>
                <a:spcPct val="100000"/>
              </a:lnSpc>
              <a:spcAft>
                <a:spcPts val="0"/>
              </a:spcAft>
              <a:defRPr>
                <a:solidFill>
                  <a:schemeClr val="tx2"/>
                </a:solidFill>
              </a:defRPr>
            </a:lvl4pPr>
            <a:lvl5pPr marL="1518603">
              <a:lnSpc>
                <a:spcPct val="100000"/>
              </a:lnSpc>
              <a:spcAft>
                <a:spcPts val="0"/>
              </a:spcAft>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65596164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lang="en-US"/>
              <a:t>Click to edit Master title style</a:t>
            </a: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A close up of a sign&#10;&#10;Description generated with very high confidence">
            <a:extLst>
              <a:ext uri="{FF2B5EF4-FFF2-40B4-BE49-F238E27FC236}">
                <a16:creationId xmlns:a16="http://schemas.microsoft.com/office/drawing/2014/main" id="{85C44994-EE29-4E68-942C-33DEE4CDA452}"/>
              </a:ext>
            </a:extLst>
          </p:cNvPr>
          <p:cNvPicPr>
            <a:picLocks noChangeAspect="1"/>
          </p:cNvPicPr>
          <p:nvPr userDrawn="1"/>
        </p:nvPicPr>
        <p:blipFill>
          <a:blip r:embed="rId25"/>
          <a:stretch>
            <a:fillRect/>
          </a:stretch>
        </p:blipFill>
        <p:spPr>
          <a:xfrm>
            <a:off x="9155113" y="6416914"/>
            <a:ext cx="2904881" cy="349690"/>
          </a:xfrm>
          <a:prstGeom prst="rect">
            <a:avLst/>
          </a:prstGeom>
        </p:spPr>
      </p:pic>
      <p:sp>
        <p:nvSpPr>
          <p:cNvPr id="1029" name="TextBox 26"/>
          <p:cNvSpPr txBox="1">
            <a:spLocks noChangeArrowheads="1"/>
          </p:cNvSpPr>
          <p:nvPr userDrawn="1"/>
        </p:nvSpPr>
        <p:spPr bwMode="auto">
          <a:xfrm flipH="1">
            <a:off x="396830" y="6453260"/>
            <a:ext cx="109203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682C2D1-8EA8-E748-B66F-74D4D53CF8F8}"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sp>
        <p:nvSpPr>
          <p:cNvPr id="4" name="Footer Placeholder 3">
            <a:extLst>
              <a:ext uri="{FF2B5EF4-FFF2-40B4-BE49-F238E27FC236}">
                <a16:creationId xmlns:a16="http://schemas.microsoft.com/office/drawing/2014/main" id="{F4AB6087-5F79-4BE7-942A-42714288F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ＭＳ Ｐゴシック" panose="020B0600070205080204" pitchFamily="34" charset="-128"/>
              <a:cs typeface="+mn-cs"/>
            </a:endParaRPr>
          </a:p>
        </p:txBody>
      </p:sp>
      <p:sp>
        <p:nvSpPr>
          <p:cNvPr id="8" name="TextBox 20">
            <a:extLst>
              <a:ext uri="{FF2B5EF4-FFF2-40B4-BE49-F238E27FC236}">
                <a16:creationId xmlns:a16="http://schemas.microsoft.com/office/drawing/2014/main" id="{A1F9BBAF-D47E-443B-8738-23C129F6127E}"/>
              </a:ext>
            </a:extLst>
          </p:cNvPr>
          <p:cNvSpPr txBox="1">
            <a:spLocks noChangeArrowheads="1"/>
          </p:cNvSpPr>
          <p:nvPr userDrawn="1"/>
        </p:nvSpPr>
        <p:spPr bwMode="auto">
          <a:xfrm>
            <a:off x="594952" y="6464156"/>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r>
              <a:rPr lang="en-US" altLang="en-US" sz="1000" dirty="0">
                <a:solidFill>
                  <a:srgbClr val="7F7F7F"/>
                </a:solidFill>
              </a:rPr>
              <a:t>© 2021 Arm Limited </a:t>
            </a:r>
          </a:p>
        </p:txBody>
      </p:sp>
    </p:spTree>
    <p:extLst>
      <p:ext uri="{BB962C8B-B14F-4D97-AF65-F5344CB8AC3E}">
        <p14:creationId xmlns:p14="http://schemas.microsoft.com/office/powerpoint/2010/main" val="3153215000"/>
      </p:ext>
    </p:extLst>
  </p:cSld>
  <p:clrMap bg1="lt1" tx1="dk1" bg2="lt2" tx2="dk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4" r:id="rId13"/>
    <p:sldLayoutId id="2147485525" r:id="rId14"/>
    <p:sldLayoutId id="2147485526" r:id="rId15"/>
    <p:sldLayoutId id="2147485527" r:id="rId16"/>
    <p:sldLayoutId id="2147485528" r:id="rId17"/>
    <p:sldLayoutId id="2147485529" r:id="rId18"/>
    <p:sldLayoutId id="2147485530" r:id="rId19"/>
    <p:sldLayoutId id="2147485531" r:id="rId20"/>
    <p:sldLayoutId id="2147485532" r:id="rId21"/>
    <p:sldLayoutId id="2147485533" r:id="rId22"/>
    <p:sldLayoutId id="2147485534" r:id="rId2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4C_0.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3000" b="-23000"/>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7410207" y="1398177"/>
            <a:ext cx="4264272" cy="295077"/>
          </a:xfrm>
        </p:spPr>
        <p:txBody>
          <a:bodyPr/>
          <a:lstStyle/>
          <a:p>
            <a:pPr marL="0" indent="0">
              <a:buNone/>
            </a:pPr>
            <a:r>
              <a:rPr lang="en-US" dirty="0">
                <a:latin typeface="Lato" panose="020F0502020204030203" pitchFamily="34" charset="0"/>
                <a:ea typeface="Lato" panose="020F0502020204030203" pitchFamily="34" charset="0"/>
                <a:cs typeface="Lato" panose="020F0502020204030203" pitchFamily="34" charset="0"/>
              </a:rPr>
              <a:t>Lesson 3</a:t>
            </a:r>
          </a:p>
        </p:txBody>
      </p:sp>
      <p:sp>
        <p:nvSpPr>
          <p:cNvPr id="2" name="Title 1"/>
          <p:cNvSpPr>
            <a:spLocks noGrp="1"/>
          </p:cNvSpPr>
          <p:nvPr>
            <p:ph type="title"/>
          </p:nvPr>
        </p:nvSpPr>
        <p:spPr/>
        <p:txBody>
          <a:bodyPr/>
          <a:lstStyle/>
          <a:p>
            <a:r>
              <a:rPr lang="en-US" sz="4800" dirty="0">
                <a:latin typeface="Lato" panose="020F0502020204030203" pitchFamily="34" charset="0"/>
                <a:ea typeface="Lato" panose="020F0502020204030203" pitchFamily="34" charset="0"/>
                <a:cs typeface="Lato" panose="020F0502020204030203" pitchFamily="34" charset="0"/>
              </a:rPr>
              <a:t>Air quality sensor</a:t>
            </a:r>
          </a:p>
        </p:txBody>
      </p:sp>
      <p:pic>
        <p:nvPicPr>
          <p:cNvPr id="8" name="Picture 7">
            <a:extLst>
              <a:ext uri="{FF2B5EF4-FFF2-40B4-BE49-F238E27FC236}">
                <a16:creationId xmlns:a16="http://schemas.microsoft.com/office/drawing/2014/main" id="{CD012B5F-0637-4CE5-B949-1A777FCF8A34}"/>
              </a:ext>
            </a:extLst>
          </p:cNvPr>
          <p:cNvPicPr>
            <a:picLocks noChangeAspect="1"/>
          </p:cNvPicPr>
          <p:nvPr/>
        </p:nvPicPr>
        <p:blipFill>
          <a:blip r:embed="rId5"/>
          <a:stretch>
            <a:fillRect/>
          </a:stretch>
        </p:blipFill>
        <p:spPr>
          <a:xfrm>
            <a:off x="7410207" y="5955012"/>
            <a:ext cx="4280971" cy="622776"/>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43D1F-1F0D-C5C0-781D-17E3D90817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35CE7A-2FE7-F006-4195-50052002982C}"/>
              </a:ext>
            </a:extLst>
          </p:cNvPr>
          <p:cNvSpPr>
            <a:spLocks noGrp="1"/>
          </p:cNvSpPr>
          <p:nvPr>
            <p:ph type="title"/>
          </p:nvPr>
        </p:nvSpPr>
        <p:spPr/>
        <p:txBody>
          <a:bodyPr/>
          <a:lstStyle/>
          <a:p>
            <a:r>
              <a:rPr lang="en-US" dirty="0"/>
              <a:t>void loop() explained</a:t>
            </a:r>
          </a:p>
        </p:txBody>
      </p:sp>
      <p:sp>
        <p:nvSpPr>
          <p:cNvPr id="3" name="Content Placeholder 2">
            <a:extLst>
              <a:ext uri="{FF2B5EF4-FFF2-40B4-BE49-F238E27FC236}">
                <a16:creationId xmlns:a16="http://schemas.microsoft.com/office/drawing/2014/main" id="{C8760429-0DB2-8804-6694-60C02CCB88BC}"/>
              </a:ext>
            </a:extLst>
          </p:cNvPr>
          <p:cNvSpPr>
            <a:spLocks noGrp="1"/>
          </p:cNvSpPr>
          <p:nvPr>
            <p:ph idx="1"/>
          </p:nvPr>
        </p:nvSpPr>
        <p:spPr>
          <a:xfrm>
            <a:off x="492125" y="1237785"/>
            <a:ext cx="6396231" cy="4595203"/>
          </a:xfrm>
        </p:spPr>
        <p:txBody>
          <a:bodyPr/>
          <a:lstStyle/>
          <a:p>
            <a:r>
              <a:rPr lang="en-US" dirty="0"/>
              <a:t>The void loop() runs all of the time and is a built-in function</a:t>
            </a:r>
          </a:p>
          <a:p>
            <a:r>
              <a:rPr lang="en-US" dirty="0"/>
              <a:t>The code measures a range of gases and outputs one of four different status:</a:t>
            </a:r>
          </a:p>
          <a:p>
            <a:pPr lvl="1"/>
            <a:r>
              <a:rPr lang="en-US" dirty="0"/>
              <a:t>Awesome air</a:t>
            </a:r>
          </a:p>
          <a:p>
            <a:pPr lvl="1"/>
            <a:r>
              <a:rPr lang="en-US" dirty="0"/>
              <a:t>Good air</a:t>
            </a:r>
          </a:p>
          <a:p>
            <a:pPr lvl="1"/>
            <a:r>
              <a:rPr lang="en-US" dirty="0"/>
              <a:t>Bad air – open a window!</a:t>
            </a:r>
          </a:p>
          <a:p>
            <a:pPr lvl="1"/>
            <a:r>
              <a:rPr lang="en-US" dirty="0"/>
              <a:t>Awful air – get out now!</a:t>
            </a:r>
          </a:p>
          <a:p>
            <a:r>
              <a:rPr lang="en-US" b="1" dirty="0" err="1"/>
              <a:t>gasSensor.getPPM</a:t>
            </a:r>
            <a:r>
              <a:rPr lang="en-US" b="1" dirty="0"/>
              <a:t>() </a:t>
            </a:r>
            <a:r>
              <a:rPr lang="en-US" dirty="0"/>
              <a:t>will get the reading from the sensor and store it in the variable </a:t>
            </a:r>
            <a:r>
              <a:rPr lang="en-US" b="1" dirty="0"/>
              <a:t>ppm</a:t>
            </a:r>
            <a:r>
              <a:rPr lang="en-US" dirty="0"/>
              <a:t>. This is then used in the if statement as the condition to determine which line should be execute</a:t>
            </a:r>
          </a:p>
          <a:p>
            <a:r>
              <a:rPr lang="en-US" dirty="0"/>
              <a:t>The variable </a:t>
            </a:r>
            <a:r>
              <a:rPr lang="en-US" b="1" dirty="0"/>
              <a:t>quality</a:t>
            </a:r>
            <a:r>
              <a:rPr lang="en-US" dirty="0"/>
              <a:t> will store the textual description.</a:t>
            </a:r>
          </a:p>
        </p:txBody>
      </p:sp>
      <p:pic>
        <p:nvPicPr>
          <p:cNvPr id="5" name="Picture 4" descr="A screenshot of a computer code&#10;&#10;Description automatically generated">
            <a:extLst>
              <a:ext uri="{FF2B5EF4-FFF2-40B4-BE49-F238E27FC236}">
                <a16:creationId xmlns:a16="http://schemas.microsoft.com/office/drawing/2014/main" id="{24B5D94B-021C-7982-2CE1-FC9B227343DF}"/>
              </a:ext>
            </a:extLst>
          </p:cNvPr>
          <p:cNvPicPr>
            <a:picLocks noChangeAspect="1"/>
          </p:cNvPicPr>
          <p:nvPr/>
        </p:nvPicPr>
        <p:blipFill>
          <a:blip r:embed="rId3"/>
          <a:stretch>
            <a:fillRect/>
          </a:stretch>
        </p:blipFill>
        <p:spPr>
          <a:xfrm>
            <a:off x="6888356" y="920750"/>
            <a:ext cx="4927600" cy="5016500"/>
          </a:xfrm>
          <a:prstGeom prst="rect">
            <a:avLst/>
          </a:prstGeom>
        </p:spPr>
      </p:pic>
    </p:spTree>
    <p:extLst>
      <p:ext uri="{BB962C8B-B14F-4D97-AF65-F5344CB8AC3E}">
        <p14:creationId xmlns:p14="http://schemas.microsoft.com/office/powerpoint/2010/main" val="430118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C8CE2-F971-8E47-42A6-17296159CC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B71254-EBBD-23EC-B3BF-0FCA25F14727}"/>
              </a:ext>
            </a:extLst>
          </p:cNvPr>
          <p:cNvSpPr>
            <a:spLocks noGrp="1"/>
          </p:cNvSpPr>
          <p:nvPr>
            <p:ph type="title"/>
          </p:nvPr>
        </p:nvSpPr>
        <p:spPr/>
        <p:txBody>
          <a:bodyPr/>
          <a:lstStyle/>
          <a:p>
            <a:r>
              <a:rPr lang="en-US" dirty="0"/>
              <a:t>Assembling your device</a:t>
            </a:r>
          </a:p>
        </p:txBody>
      </p:sp>
      <p:sp>
        <p:nvSpPr>
          <p:cNvPr id="3" name="Content Placeholder 2">
            <a:extLst>
              <a:ext uri="{FF2B5EF4-FFF2-40B4-BE49-F238E27FC236}">
                <a16:creationId xmlns:a16="http://schemas.microsoft.com/office/drawing/2014/main" id="{BC1626DD-BC29-95C2-546D-435052E58F5A}"/>
              </a:ext>
            </a:extLst>
          </p:cNvPr>
          <p:cNvSpPr>
            <a:spLocks noGrp="1"/>
          </p:cNvSpPr>
          <p:nvPr>
            <p:ph idx="1"/>
          </p:nvPr>
        </p:nvSpPr>
        <p:spPr>
          <a:xfrm>
            <a:off x="492125" y="1237785"/>
            <a:ext cx="6396231" cy="4595203"/>
          </a:xfrm>
        </p:spPr>
        <p:txBody>
          <a:bodyPr/>
          <a:lstStyle/>
          <a:p>
            <a:r>
              <a:rPr lang="en-US" dirty="0"/>
              <a:t>You should now follow the initial instructions on the worksheet to connect your device.</a:t>
            </a:r>
          </a:p>
          <a:p>
            <a:r>
              <a:rPr lang="en-US" dirty="0"/>
              <a:t>Be very careful not to bend any of the pins</a:t>
            </a:r>
          </a:p>
        </p:txBody>
      </p:sp>
      <p:sp>
        <p:nvSpPr>
          <p:cNvPr id="4" name="TextBox 3">
            <a:extLst>
              <a:ext uri="{FF2B5EF4-FFF2-40B4-BE49-F238E27FC236}">
                <a16:creationId xmlns:a16="http://schemas.microsoft.com/office/drawing/2014/main" id="{90D037AF-D832-45D5-F408-00C98491EA90}"/>
              </a:ext>
            </a:extLst>
          </p:cNvPr>
          <p:cNvSpPr txBox="1"/>
          <p:nvPr/>
        </p:nvSpPr>
        <p:spPr>
          <a:xfrm>
            <a:off x="1862254" y="412595"/>
            <a:ext cx="65"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US" sz="2100" kern="1200" dirty="0" err="1">
              <a:solidFill>
                <a:schemeClr val="tx2"/>
              </a:solidFill>
              <a:latin typeface="+mn-lt"/>
              <a:ea typeface="+mn-ea"/>
              <a:cs typeface="+mn-cs"/>
            </a:endParaRPr>
          </a:p>
        </p:txBody>
      </p:sp>
      <p:pic>
        <p:nvPicPr>
          <p:cNvPr id="7" name="Picture 6" descr="A close-up of a circuit board&#10;&#10;Description automatically generated">
            <a:extLst>
              <a:ext uri="{FF2B5EF4-FFF2-40B4-BE49-F238E27FC236}">
                <a16:creationId xmlns:a16="http://schemas.microsoft.com/office/drawing/2014/main" id="{0D638E99-5AFE-956B-3EA4-425413F353EC}"/>
              </a:ext>
            </a:extLst>
          </p:cNvPr>
          <p:cNvPicPr>
            <a:picLocks noChangeAspect="1"/>
          </p:cNvPicPr>
          <p:nvPr/>
        </p:nvPicPr>
        <p:blipFill>
          <a:blip r:embed="rId3"/>
          <a:stretch>
            <a:fillRect/>
          </a:stretch>
        </p:blipFill>
        <p:spPr>
          <a:xfrm>
            <a:off x="6283895" y="2024066"/>
            <a:ext cx="5446243" cy="4084682"/>
          </a:xfrm>
          <a:prstGeom prst="rect">
            <a:avLst/>
          </a:prstGeom>
        </p:spPr>
      </p:pic>
    </p:spTree>
    <p:extLst>
      <p:ext uri="{BB962C8B-B14F-4D97-AF65-F5344CB8AC3E}">
        <p14:creationId xmlns:p14="http://schemas.microsoft.com/office/powerpoint/2010/main" val="1563234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6C982-580D-F521-A03F-C8A0EEEB63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287D75-CBE3-AB60-CB90-91884E02D32C}"/>
              </a:ext>
            </a:extLst>
          </p:cNvPr>
          <p:cNvSpPr>
            <a:spLocks noGrp="1"/>
          </p:cNvSpPr>
          <p:nvPr>
            <p:ph type="title"/>
          </p:nvPr>
        </p:nvSpPr>
        <p:spPr/>
        <p:txBody>
          <a:bodyPr/>
          <a:lstStyle/>
          <a:p>
            <a:r>
              <a:rPr lang="en-US" dirty="0"/>
              <a:t>Writing your code</a:t>
            </a:r>
          </a:p>
        </p:txBody>
      </p:sp>
      <p:sp>
        <p:nvSpPr>
          <p:cNvPr id="3" name="Content Placeholder 2">
            <a:extLst>
              <a:ext uri="{FF2B5EF4-FFF2-40B4-BE49-F238E27FC236}">
                <a16:creationId xmlns:a16="http://schemas.microsoft.com/office/drawing/2014/main" id="{016036F7-1C32-1B05-9AC8-CA49D01F57ED}"/>
              </a:ext>
            </a:extLst>
          </p:cNvPr>
          <p:cNvSpPr>
            <a:spLocks noGrp="1"/>
          </p:cNvSpPr>
          <p:nvPr>
            <p:ph idx="1"/>
          </p:nvPr>
        </p:nvSpPr>
        <p:spPr>
          <a:xfrm>
            <a:off x="492125" y="1237785"/>
            <a:ext cx="6396231" cy="4595203"/>
          </a:xfrm>
        </p:spPr>
        <p:txBody>
          <a:bodyPr/>
          <a:lstStyle/>
          <a:p>
            <a:r>
              <a:rPr lang="en-US" dirty="0"/>
              <a:t>Continue working through the worksheet to create your own air quality monitor</a:t>
            </a:r>
          </a:p>
        </p:txBody>
      </p:sp>
      <p:sp>
        <p:nvSpPr>
          <p:cNvPr id="4" name="TextBox 3">
            <a:extLst>
              <a:ext uri="{FF2B5EF4-FFF2-40B4-BE49-F238E27FC236}">
                <a16:creationId xmlns:a16="http://schemas.microsoft.com/office/drawing/2014/main" id="{A5DE4431-D8C1-BF70-8DAF-D75C568109CC}"/>
              </a:ext>
            </a:extLst>
          </p:cNvPr>
          <p:cNvSpPr txBox="1"/>
          <p:nvPr/>
        </p:nvSpPr>
        <p:spPr>
          <a:xfrm>
            <a:off x="1862254" y="412595"/>
            <a:ext cx="65"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US" sz="2100" kern="1200" dirty="0" err="1">
              <a:solidFill>
                <a:schemeClr val="tx2"/>
              </a:solidFill>
              <a:latin typeface="+mn-lt"/>
              <a:ea typeface="+mn-ea"/>
              <a:cs typeface="+mn-cs"/>
            </a:endParaRPr>
          </a:p>
        </p:txBody>
      </p:sp>
      <p:pic>
        <p:nvPicPr>
          <p:cNvPr id="6" name="Picture 5" descr="A graph with blue lines and dots&#10;&#10;Description automatically generated">
            <a:extLst>
              <a:ext uri="{FF2B5EF4-FFF2-40B4-BE49-F238E27FC236}">
                <a16:creationId xmlns:a16="http://schemas.microsoft.com/office/drawing/2014/main" id="{CF1BE360-4E60-CE2E-761D-43662B535651}"/>
              </a:ext>
            </a:extLst>
          </p:cNvPr>
          <p:cNvPicPr>
            <a:picLocks noChangeAspect="1"/>
          </p:cNvPicPr>
          <p:nvPr/>
        </p:nvPicPr>
        <p:blipFill>
          <a:blip r:embed="rId3"/>
          <a:stretch>
            <a:fillRect/>
          </a:stretch>
        </p:blipFill>
        <p:spPr>
          <a:xfrm>
            <a:off x="3352800" y="2422613"/>
            <a:ext cx="7772400" cy="2700463"/>
          </a:xfrm>
          <a:prstGeom prst="rect">
            <a:avLst/>
          </a:prstGeom>
        </p:spPr>
      </p:pic>
    </p:spTree>
    <p:extLst>
      <p:ext uri="{BB962C8B-B14F-4D97-AF65-F5344CB8AC3E}">
        <p14:creationId xmlns:p14="http://schemas.microsoft.com/office/powerpoint/2010/main" val="866283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2BCEB-E256-30FF-8D76-6060DCF074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1E2026-2CD3-A154-BD43-137F66441248}"/>
              </a:ext>
            </a:extLst>
          </p:cNvPr>
          <p:cNvSpPr>
            <a:spLocks noGrp="1"/>
          </p:cNvSpPr>
          <p:nvPr>
            <p:ph type="title"/>
          </p:nvPr>
        </p:nvSpPr>
        <p:spPr/>
        <p:txBody>
          <a:bodyPr/>
          <a:lstStyle/>
          <a:p>
            <a:r>
              <a:rPr lang="en-US" dirty="0"/>
              <a:t>Extension activities</a:t>
            </a:r>
          </a:p>
        </p:txBody>
      </p:sp>
      <p:sp>
        <p:nvSpPr>
          <p:cNvPr id="3" name="Content Placeholder 2">
            <a:extLst>
              <a:ext uri="{FF2B5EF4-FFF2-40B4-BE49-F238E27FC236}">
                <a16:creationId xmlns:a16="http://schemas.microsoft.com/office/drawing/2014/main" id="{E5C8B9D8-B6E4-04DA-5BDB-6B52507378E9}"/>
              </a:ext>
            </a:extLst>
          </p:cNvPr>
          <p:cNvSpPr>
            <a:spLocks noGrp="1"/>
          </p:cNvSpPr>
          <p:nvPr>
            <p:ph idx="1"/>
          </p:nvPr>
        </p:nvSpPr>
        <p:spPr>
          <a:xfrm>
            <a:off x="492125" y="1237785"/>
            <a:ext cx="10928910" cy="4595203"/>
          </a:xfrm>
        </p:spPr>
        <p:txBody>
          <a:bodyPr/>
          <a:lstStyle/>
          <a:p>
            <a:r>
              <a:rPr lang="en-US" dirty="0"/>
              <a:t>You could create a waterproof case to hold your device so that you can monitor the air quality around your environment at different times of the day. Please note that the device will need to be within </a:t>
            </a:r>
            <a:r>
              <a:rPr lang="en-US" dirty="0" err="1"/>
              <a:t>wifi</a:t>
            </a:r>
            <a:r>
              <a:rPr lang="en-US" dirty="0"/>
              <a:t> range. You could do this using an old plastic margarine tub. You will need to cut out a hole roughly the size of the sensor so that readings can be taken. Mount the holder to that the hole where the sensor is mounted points downwards so that rain will not get in</a:t>
            </a:r>
          </a:p>
          <a:p>
            <a:r>
              <a:rPr lang="en-US" dirty="0"/>
              <a:t>The device will also require a power source. Explore how to add a battery to your Arduino.</a:t>
            </a:r>
          </a:p>
        </p:txBody>
      </p:sp>
      <p:sp>
        <p:nvSpPr>
          <p:cNvPr id="4" name="TextBox 3">
            <a:extLst>
              <a:ext uri="{FF2B5EF4-FFF2-40B4-BE49-F238E27FC236}">
                <a16:creationId xmlns:a16="http://schemas.microsoft.com/office/drawing/2014/main" id="{D61D15C3-E968-5F53-15B2-100F7118BAAA}"/>
              </a:ext>
            </a:extLst>
          </p:cNvPr>
          <p:cNvSpPr txBox="1"/>
          <p:nvPr/>
        </p:nvSpPr>
        <p:spPr>
          <a:xfrm>
            <a:off x="1862254" y="412595"/>
            <a:ext cx="65"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US" sz="2100" kern="1200" dirty="0" err="1">
              <a:solidFill>
                <a:schemeClr val="tx2"/>
              </a:solidFill>
              <a:latin typeface="+mn-lt"/>
              <a:ea typeface="+mn-ea"/>
              <a:cs typeface="+mn-cs"/>
            </a:endParaRPr>
          </a:p>
        </p:txBody>
      </p:sp>
    </p:spTree>
    <p:extLst>
      <p:ext uri="{BB962C8B-B14F-4D97-AF65-F5344CB8AC3E}">
        <p14:creationId xmlns:p14="http://schemas.microsoft.com/office/powerpoint/2010/main" val="1481735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B3248-DC0D-E1FF-08AC-D8D5338555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A3F34C-33BB-5CC4-C4EC-607B2CDF10B4}"/>
              </a:ext>
            </a:extLst>
          </p:cNvPr>
          <p:cNvSpPr>
            <a:spLocks noGrp="1"/>
          </p:cNvSpPr>
          <p:nvPr>
            <p:ph type="title"/>
          </p:nvPr>
        </p:nvSpPr>
        <p:spPr/>
        <p:txBody>
          <a:bodyPr/>
          <a:lstStyle/>
          <a:p>
            <a:r>
              <a:rPr lang="en-US" dirty="0"/>
              <a:t>Exporting the data as a CSV file for analysis</a:t>
            </a:r>
          </a:p>
        </p:txBody>
      </p:sp>
      <p:sp>
        <p:nvSpPr>
          <p:cNvPr id="3" name="Content Placeholder 2">
            <a:extLst>
              <a:ext uri="{FF2B5EF4-FFF2-40B4-BE49-F238E27FC236}">
                <a16:creationId xmlns:a16="http://schemas.microsoft.com/office/drawing/2014/main" id="{B58C34F0-281B-63CE-EEA2-A51F7CCA9A45}"/>
              </a:ext>
            </a:extLst>
          </p:cNvPr>
          <p:cNvSpPr>
            <a:spLocks noGrp="1"/>
          </p:cNvSpPr>
          <p:nvPr>
            <p:ph idx="1"/>
          </p:nvPr>
        </p:nvSpPr>
        <p:spPr>
          <a:xfrm>
            <a:off x="492125" y="1237785"/>
            <a:ext cx="10928910" cy="4595203"/>
          </a:xfrm>
        </p:spPr>
        <p:txBody>
          <a:bodyPr/>
          <a:lstStyle/>
          <a:p>
            <a:r>
              <a:rPr lang="en-US" dirty="0"/>
              <a:t>A CSV file is a type of text file which separates the different values using a comma</a:t>
            </a:r>
          </a:p>
          <a:p>
            <a:r>
              <a:rPr lang="en-US" dirty="0"/>
              <a:t>To download the readings into a CSV file click on ‘download historic data’ from the IoT dashboard screen</a:t>
            </a:r>
          </a:p>
        </p:txBody>
      </p:sp>
      <p:sp>
        <p:nvSpPr>
          <p:cNvPr id="4" name="TextBox 3">
            <a:extLst>
              <a:ext uri="{FF2B5EF4-FFF2-40B4-BE49-F238E27FC236}">
                <a16:creationId xmlns:a16="http://schemas.microsoft.com/office/drawing/2014/main" id="{B41D9793-0BC8-200D-3C87-3852F823CCD9}"/>
              </a:ext>
            </a:extLst>
          </p:cNvPr>
          <p:cNvSpPr txBox="1"/>
          <p:nvPr/>
        </p:nvSpPr>
        <p:spPr>
          <a:xfrm>
            <a:off x="1862254" y="412595"/>
            <a:ext cx="65"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US" sz="2100" kern="1200" dirty="0" err="1">
              <a:solidFill>
                <a:schemeClr val="tx2"/>
              </a:solidFill>
              <a:latin typeface="+mn-lt"/>
              <a:ea typeface="+mn-ea"/>
              <a:cs typeface="+mn-cs"/>
            </a:endParaRPr>
          </a:p>
        </p:txBody>
      </p:sp>
      <p:pic>
        <p:nvPicPr>
          <p:cNvPr id="6" name="Picture 5" descr="A screenshot of a graph&#10;&#10;Description automatically generated">
            <a:extLst>
              <a:ext uri="{FF2B5EF4-FFF2-40B4-BE49-F238E27FC236}">
                <a16:creationId xmlns:a16="http://schemas.microsoft.com/office/drawing/2014/main" id="{4D8E445B-FE01-EF34-8475-B12C9F20B823}"/>
              </a:ext>
            </a:extLst>
          </p:cNvPr>
          <p:cNvPicPr>
            <a:picLocks noChangeAspect="1"/>
          </p:cNvPicPr>
          <p:nvPr/>
        </p:nvPicPr>
        <p:blipFill>
          <a:blip r:embed="rId3"/>
          <a:stretch>
            <a:fillRect/>
          </a:stretch>
        </p:blipFill>
        <p:spPr>
          <a:xfrm>
            <a:off x="2707341" y="3175802"/>
            <a:ext cx="7772400" cy="2657186"/>
          </a:xfrm>
          <a:prstGeom prst="rect">
            <a:avLst/>
          </a:prstGeom>
        </p:spPr>
      </p:pic>
    </p:spTree>
    <p:extLst>
      <p:ext uri="{BB962C8B-B14F-4D97-AF65-F5344CB8AC3E}">
        <p14:creationId xmlns:p14="http://schemas.microsoft.com/office/powerpoint/2010/main" val="2690435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DB8D7-6D1A-8445-B408-A29049E04C5C}"/>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Summary</a:t>
            </a:r>
          </a:p>
        </p:txBody>
      </p:sp>
      <p:sp>
        <p:nvSpPr>
          <p:cNvPr id="3" name="Content Placeholder 2">
            <a:extLst>
              <a:ext uri="{FF2B5EF4-FFF2-40B4-BE49-F238E27FC236}">
                <a16:creationId xmlns:a16="http://schemas.microsoft.com/office/drawing/2014/main" id="{A66A2163-711E-9C44-B8B8-695626444FBF}"/>
              </a:ext>
            </a:extLst>
          </p:cNvPr>
          <p:cNvSpPr>
            <a:spLocks noGrp="1"/>
          </p:cNvSpPr>
          <p:nvPr>
            <p:ph idx="1"/>
          </p:nvPr>
        </p:nvSpPr>
        <p:spPr/>
        <p:txBody>
          <a:bodyPr/>
          <a:lstStyle/>
          <a:p>
            <a:pPr>
              <a:spcBef>
                <a:spcPts val="1200"/>
              </a:spcBef>
            </a:pPr>
            <a:r>
              <a:rPr lang="en-US" dirty="0">
                <a:ea typeface="Lato" panose="020F0502020204030203" pitchFamily="34" charset="0"/>
                <a:cs typeface="Lato" panose="020F0502020204030203" pitchFamily="34" charset="0"/>
              </a:rPr>
              <a:t>The Arduino IoT cloud can take readings from a range of sensors and display the data live on a dashboard</a:t>
            </a:r>
          </a:p>
          <a:p>
            <a:pPr>
              <a:spcBef>
                <a:spcPts val="1200"/>
              </a:spcBef>
            </a:pPr>
            <a:r>
              <a:rPr lang="en-US" dirty="0">
                <a:ea typeface="Lato" panose="020F0502020204030203" pitchFamily="34" charset="0"/>
                <a:cs typeface="Lato" panose="020F0502020204030203" pitchFamily="34" charset="0"/>
              </a:rPr>
              <a:t>If a branch of code is only executed if a condition is true, this is known as selection</a:t>
            </a:r>
          </a:p>
          <a:p>
            <a:pPr>
              <a:spcBef>
                <a:spcPts val="1200"/>
              </a:spcBef>
            </a:pPr>
            <a:r>
              <a:rPr lang="en-US" dirty="0">
                <a:ea typeface="Lato" panose="020F0502020204030203" pitchFamily="34" charset="0"/>
                <a:cs typeface="Lato" panose="020F0502020204030203" pitchFamily="34" charset="0"/>
              </a:rPr>
              <a:t>Loops within code is know as iteration</a:t>
            </a:r>
            <a:endParaRPr lang="en-US" dirty="0"/>
          </a:p>
        </p:txBody>
      </p:sp>
    </p:spTree>
    <p:extLst>
      <p:ext uri="{BB962C8B-B14F-4D97-AF65-F5344CB8AC3E}">
        <p14:creationId xmlns:p14="http://schemas.microsoft.com/office/powerpoint/2010/main" val="4039242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4259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342F3-5367-E346-AEC3-AA25D802AAB1}"/>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Success criteria</a:t>
            </a:r>
          </a:p>
        </p:txBody>
      </p:sp>
      <p:sp>
        <p:nvSpPr>
          <p:cNvPr id="3" name="Content Placeholder 2">
            <a:extLst>
              <a:ext uri="{FF2B5EF4-FFF2-40B4-BE49-F238E27FC236}">
                <a16:creationId xmlns:a16="http://schemas.microsoft.com/office/drawing/2014/main" id="{E6D403A0-41E9-D947-8F20-CA9906F705C2}"/>
              </a:ext>
            </a:extLst>
          </p:cNvPr>
          <p:cNvSpPr>
            <a:spLocks noGrp="1"/>
          </p:cNvSpPr>
          <p:nvPr>
            <p:ph idx="1"/>
          </p:nvPr>
        </p:nvSpPr>
        <p:spPr/>
        <p:txBody>
          <a:bodyPr/>
          <a:lstStyle/>
          <a:p>
            <a:pPr lvl="0"/>
            <a:r>
              <a:rPr lang="en-GB" dirty="0"/>
              <a:t>Understand what a </a:t>
            </a:r>
            <a:r>
              <a:rPr lang="en-GB" b="1" dirty="0"/>
              <a:t>forever</a:t>
            </a:r>
            <a:r>
              <a:rPr lang="en-GB" dirty="0"/>
              <a:t> loop does</a:t>
            </a:r>
          </a:p>
          <a:p>
            <a:pPr lvl="0"/>
            <a:r>
              <a:rPr lang="en-GB" dirty="0"/>
              <a:t>Understand what the air quality sensor measures</a:t>
            </a:r>
          </a:p>
          <a:p>
            <a:pPr lvl="0"/>
            <a:r>
              <a:rPr lang="en-GB" dirty="0"/>
              <a:t>Understand that if code is only to be executed if a condition is true, then an ‘if then else’ statement can be used</a:t>
            </a:r>
          </a:p>
          <a:p>
            <a:pPr lvl="0"/>
            <a:r>
              <a:rPr lang="en-GB" dirty="0"/>
              <a:t>Use a logical operator in a program</a:t>
            </a:r>
          </a:p>
          <a:p>
            <a:pPr lvl="0"/>
            <a:r>
              <a:rPr lang="en-GB" dirty="0"/>
              <a:t>Consider what other applications the sensors could be used for in a product</a:t>
            </a:r>
            <a:endParaRPr lang="en-US" dirty="0"/>
          </a:p>
        </p:txBody>
      </p:sp>
    </p:spTree>
    <p:extLst>
      <p:ext uri="{BB962C8B-B14F-4D97-AF65-F5344CB8AC3E}">
        <p14:creationId xmlns:p14="http://schemas.microsoft.com/office/powerpoint/2010/main" val="998495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CF7-99B0-4E55-AB7F-A2DA4EB63FE8}"/>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Sensors</a:t>
            </a:r>
          </a:p>
        </p:txBody>
      </p:sp>
      <p:sp>
        <p:nvSpPr>
          <p:cNvPr id="3" name="Content Placeholder 2">
            <a:extLst>
              <a:ext uri="{FF2B5EF4-FFF2-40B4-BE49-F238E27FC236}">
                <a16:creationId xmlns:a16="http://schemas.microsoft.com/office/drawing/2014/main" id="{B4ABD0FF-6D05-4BC0-9EA3-0D47881FB96E}"/>
              </a:ext>
            </a:extLst>
          </p:cNvPr>
          <p:cNvSpPr>
            <a:spLocks noGrp="1"/>
          </p:cNvSpPr>
          <p:nvPr>
            <p:ph idx="1"/>
          </p:nvPr>
        </p:nvSpPr>
        <p:spPr/>
        <p:txBody>
          <a:bodyPr/>
          <a:lstStyle/>
          <a:p>
            <a:pPr>
              <a:spcBef>
                <a:spcPts val="1200"/>
              </a:spcBef>
            </a:pPr>
            <a:r>
              <a:rPr lang="en-GB" b="1" dirty="0">
                <a:latin typeface="Lato" panose="020F0502020204030203" pitchFamily="34" charset="0"/>
                <a:ea typeface="Lato" panose="020F0502020204030203" pitchFamily="34" charset="0"/>
                <a:cs typeface="Lato" panose="020F0502020204030203" pitchFamily="34" charset="0"/>
              </a:rPr>
              <a:t>Sensors</a:t>
            </a:r>
            <a:r>
              <a:rPr lang="en-GB" dirty="0">
                <a:latin typeface="Lato" panose="020F0502020204030203" pitchFamily="34" charset="0"/>
                <a:ea typeface="Lato" panose="020F0502020204030203" pitchFamily="34" charset="0"/>
                <a:cs typeface="Lato" panose="020F0502020204030203" pitchFamily="34" charset="0"/>
              </a:rPr>
              <a:t> allow a computer to detect certain measurements</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The measurements from a sensor will be processed and the </a:t>
            </a:r>
            <a:r>
              <a:rPr lang="en-GB" dirty="0" err="1">
                <a:latin typeface="Lato" panose="020F0502020204030203" pitchFamily="34" charset="0"/>
                <a:ea typeface="Lato" panose="020F0502020204030203" pitchFamily="34" charset="0"/>
                <a:cs typeface="Lato" panose="020F0502020204030203" pitchFamily="34" charset="0"/>
              </a:rPr>
              <a:t>micro:bitprogram</a:t>
            </a:r>
            <a:r>
              <a:rPr lang="en-GB" dirty="0">
                <a:latin typeface="Lato" panose="020F0502020204030203" pitchFamily="34" charset="0"/>
                <a:ea typeface="Lato" panose="020F0502020204030203" pitchFamily="34" charset="0"/>
                <a:cs typeface="Lato" panose="020F0502020204030203" pitchFamily="34" charset="0"/>
              </a:rPr>
              <a:t> can make decisions based on the value</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Sensors can be </a:t>
            </a:r>
            <a:r>
              <a:rPr lang="en-GB" b="1" dirty="0">
                <a:latin typeface="Lato" panose="020F0502020204030203" pitchFamily="34" charset="0"/>
                <a:ea typeface="Lato" panose="020F0502020204030203" pitchFamily="34" charset="0"/>
                <a:cs typeface="Lato" panose="020F0502020204030203" pitchFamily="34" charset="0"/>
              </a:rPr>
              <a:t>analogue</a:t>
            </a:r>
            <a:r>
              <a:rPr lang="en-GB" dirty="0">
                <a:latin typeface="Lato" panose="020F0502020204030203" pitchFamily="34" charset="0"/>
                <a:ea typeface="Lato" panose="020F0502020204030203" pitchFamily="34" charset="0"/>
                <a:cs typeface="Lato" panose="020F0502020204030203" pitchFamily="34" charset="0"/>
              </a:rPr>
              <a:t> or </a:t>
            </a:r>
            <a:r>
              <a:rPr lang="en-GB" b="1" dirty="0">
                <a:latin typeface="Lato" panose="020F0502020204030203" pitchFamily="34" charset="0"/>
                <a:ea typeface="Lato" panose="020F0502020204030203" pitchFamily="34" charset="0"/>
                <a:cs typeface="Lato" panose="020F0502020204030203" pitchFamily="34" charset="0"/>
              </a:rPr>
              <a:t>digital</a:t>
            </a:r>
            <a:r>
              <a:rPr lang="en-GB" dirty="0">
                <a:latin typeface="Lato" panose="020F0502020204030203" pitchFamily="34" charset="0"/>
                <a:ea typeface="Lato" panose="020F0502020204030203" pitchFamily="34" charset="0"/>
                <a:cs typeface="Lato" panose="020F0502020204030203" pitchFamily="34" charset="0"/>
              </a:rPr>
              <a:t>:</a:t>
            </a:r>
          </a:p>
          <a:p>
            <a:pPr lvl="1">
              <a:spcBef>
                <a:spcPts val="1200"/>
              </a:spcBef>
            </a:pPr>
            <a:r>
              <a:rPr lang="en-GB" sz="2000" dirty="0">
                <a:latin typeface="Lato" panose="020F0502020204030203" pitchFamily="34" charset="0"/>
                <a:ea typeface="Lato" panose="020F0502020204030203" pitchFamily="34" charset="0"/>
                <a:cs typeface="Lato" panose="020F0502020204030203" pitchFamily="34" charset="0"/>
              </a:rPr>
              <a:t>Digital sensors can only detect a single status; for example, if a temperature is above 50</a:t>
            </a:r>
            <a:r>
              <a:rPr lang="en-GB" sz="2000" baseline="30000" dirty="0">
                <a:latin typeface="Lato" panose="020F0502020204030203" pitchFamily="34" charset="0"/>
                <a:ea typeface="Lato" panose="020F0502020204030203" pitchFamily="34" charset="0"/>
                <a:cs typeface="Lato" panose="020F0502020204030203" pitchFamily="34" charset="0"/>
              </a:rPr>
              <a:t>o</a:t>
            </a:r>
            <a:r>
              <a:rPr lang="en-GB" sz="2000" dirty="0">
                <a:latin typeface="Lato" panose="020F0502020204030203" pitchFamily="34" charset="0"/>
                <a:ea typeface="Lato" panose="020F0502020204030203" pitchFamily="34" charset="0"/>
                <a:cs typeface="Lato" panose="020F0502020204030203" pitchFamily="34" charset="0"/>
              </a:rPr>
              <a:t>C or not –they display the result as either a 1 or a 0</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Analogue sensors continually measure values within a range</a:t>
            </a:r>
          </a:p>
        </p:txBody>
      </p:sp>
    </p:spTree>
    <p:extLst>
      <p:ext uri="{BB962C8B-B14F-4D97-AF65-F5344CB8AC3E}">
        <p14:creationId xmlns:p14="http://schemas.microsoft.com/office/powerpoint/2010/main" val="4180439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1ADC2-1F83-460D-9C26-2569260958D2}"/>
              </a:ext>
            </a:extLst>
          </p:cNvPr>
          <p:cNvSpPr>
            <a:spLocks noGrp="1"/>
          </p:cNvSpPr>
          <p:nvPr>
            <p:ph type="title"/>
          </p:nvPr>
        </p:nvSpPr>
        <p:spPr/>
        <p:txBody>
          <a:bodyPr/>
          <a:lstStyle/>
          <a:p>
            <a:r>
              <a:rPr lang="en-GB" dirty="0"/>
              <a:t>Types of sensor</a:t>
            </a:r>
          </a:p>
        </p:txBody>
      </p:sp>
      <p:sp>
        <p:nvSpPr>
          <p:cNvPr id="3" name="Content Placeholder 2">
            <a:extLst>
              <a:ext uri="{FF2B5EF4-FFF2-40B4-BE49-F238E27FC236}">
                <a16:creationId xmlns:a16="http://schemas.microsoft.com/office/drawing/2014/main" id="{F0E676BF-F474-412A-AF27-B42FCEE028DD}"/>
              </a:ext>
            </a:extLst>
          </p:cNvPr>
          <p:cNvSpPr>
            <a:spLocks noGrp="1"/>
          </p:cNvSpPr>
          <p:nvPr>
            <p:ph idx="1"/>
          </p:nvPr>
        </p:nvSpPr>
        <p:spPr/>
        <p:txBody>
          <a:bodyPr/>
          <a:lstStyle/>
          <a:p>
            <a:r>
              <a:rPr lang="en-GB" dirty="0"/>
              <a:t>Different sensors can detect different things</a:t>
            </a:r>
          </a:p>
          <a:p>
            <a:r>
              <a:rPr lang="en-GB" dirty="0"/>
              <a:t>You are going to develop an air quality sensor which will upload readings to the Arduino cloud</a:t>
            </a:r>
          </a:p>
          <a:p>
            <a:r>
              <a:rPr lang="en-GB" dirty="0"/>
              <a:t>There are a range of different sensors which can detect a wide variety of different things</a:t>
            </a:r>
          </a:p>
          <a:p>
            <a:r>
              <a:rPr lang="en-GB" dirty="0"/>
              <a:t>Complete the Sensing your world worksheet, using the internet to help you</a:t>
            </a:r>
          </a:p>
        </p:txBody>
      </p:sp>
    </p:spTree>
    <p:extLst>
      <p:ext uri="{BB962C8B-B14F-4D97-AF65-F5344CB8AC3E}">
        <p14:creationId xmlns:p14="http://schemas.microsoft.com/office/powerpoint/2010/main" val="1027426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D59E34C-76D3-1F47-A51E-28ABB5BDED31}"/>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Air quality sensor</a:t>
            </a:r>
          </a:p>
        </p:txBody>
      </p:sp>
      <p:sp>
        <p:nvSpPr>
          <p:cNvPr id="10" name="Content Placeholder 3">
            <a:extLst>
              <a:ext uri="{FF2B5EF4-FFF2-40B4-BE49-F238E27FC236}">
                <a16:creationId xmlns:a16="http://schemas.microsoft.com/office/drawing/2014/main" id="{4BB28142-4266-574B-A24A-BE54728C1605}"/>
              </a:ext>
            </a:extLst>
          </p:cNvPr>
          <p:cNvSpPr>
            <a:spLocks noGrp="1"/>
          </p:cNvSpPr>
          <p:nvPr>
            <p:ph idx="1"/>
          </p:nvPr>
        </p:nvSpPr>
        <p:spPr>
          <a:xfrm>
            <a:off x="492126" y="1111470"/>
            <a:ext cx="7347182" cy="4870230"/>
          </a:xfrm>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The air quality sensor can detect harmful gases such as carbon monoxide, alcohol, acetone, thinners or formaldehyde</a:t>
            </a:r>
          </a:p>
        </p:txBody>
      </p:sp>
      <p:sp>
        <p:nvSpPr>
          <p:cNvPr id="9" name="Text Placeholder 2">
            <a:extLst>
              <a:ext uri="{FF2B5EF4-FFF2-40B4-BE49-F238E27FC236}">
                <a16:creationId xmlns:a16="http://schemas.microsoft.com/office/drawing/2014/main" id="{A74B64C9-6143-B849-A4F8-19DCED6933E7}"/>
              </a:ext>
            </a:extLst>
          </p:cNvPr>
          <p:cNvSpPr txBox="1">
            <a:spLocks/>
          </p:cNvSpPr>
          <p:nvPr/>
        </p:nvSpPr>
        <p:spPr>
          <a:xfrm>
            <a:off x="492125" y="1040826"/>
            <a:ext cx="11180763" cy="344488"/>
          </a:xfrm>
          <a:prstGeom prst="rect">
            <a:avLst/>
          </a:prstGeom>
        </p:spPr>
        <p:txBody>
          <a:bodyPr/>
          <a:lstStyle>
            <a:lvl1pPr marL="342900" indent="-342900" algn="l" rtl="0" eaLnBrk="0" fontAlgn="base" hangingPunct="0">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0" fontAlgn="base" hangingPunct="0">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0" fontAlgn="base" hangingPunct="0">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0" fontAlgn="base" hangingPunct="0">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0" fontAlgn="base" hangingPunct="0">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a:lstStyle>
          <a:p>
            <a:endParaRPr lang="en-GB" dirty="0">
              <a:latin typeface="Lato" panose="020F0502020204030203" pitchFamily="34" charset="0"/>
              <a:ea typeface="Lato" panose="020F0502020204030203" pitchFamily="34" charset="0"/>
              <a:cs typeface="Lato" panose="020F0502020204030203" pitchFamily="34" charset="0"/>
            </a:endParaRPr>
          </a:p>
        </p:txBody>
      </p:sp>
      <p:pic>
        <p:nvPicPr>
          <p:cNvPr id="3" name="Picture 2" descr="A close-up of a device&#10;&#10;Description automatically generated">
            <a:extLst>
              <a:ext uri="{FF2B5EF4-FFF2-40B4-BE49-F238E27FC236}">
                <a16:creationId xmlns:a16="http://schemas.microsoft.com/office/drawing/2014/main" id="{A90CAC1E-5740-0FDF-D07C-8F4650F8E2F6}"/>
              </a:ext>
            </a:extLst>
          </p:cNvPr>
          <p:cNvPicPr>
            <a:picLocks noChangeAspect="1"/>
          </p:cNvPicPr>
          <p:nvPr/>
        </p:nvPicPr>
        <p:blipFill>
          <a:blip r:embed="rId3"/>
          <a:stretch>
            <a:fillRect/>
          </a:stretch>
        </p:blipFill>
        <p:spPr>
          <a:xfrm rot="5400000">
            <a:off x="7459624" y="1580364"/>
            <a:ext cx="3751147" cy="2813360"/>
          </a:xfrm>
          <a:prstGeom prst="rect">
            <a:avLst/>
          </a:prstGeom>
        </p:spPr>
      </p:pic>
    </p:spTree>
    <p:extLst>
      <p:ext uri="{BB962C8B-B14F-4D97-AF65-F5344CB8AC3E}">
        <p14:creationId xmlns:p14="http://schemas.microsoft.com/office/powerpoint/2010/main" val="1951060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C3C75-57CB-0C45-A324-9B551C61FC29}"/>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Program flow: sequence</a:t>
            </a:r>
          </a:p>
        </p:txBody>
      </p:sp>
      <p:sp>
        <p:nvSpPr>
          <p:cNvPr id="3" name="Content Placeholder 2">
            <a:extLst>
              <a:ext uri="{FF2B5EF4-FFF2-40B4-BE49-F238E27FC236}">
                <a16:creationId xmlns:a16="http://schemas.microsoft.com/office/drawing/2014/main" id="{1A216025-786F-3D4F-96C5-3A9E92E8D756}"/>
              </a:ext>
            </a:extLst>
          </p:cNvPr>
          <p:cNvSpPr>
            <a:spLocks noGrp="1"/>
          </p:cNvSpPr>
          <p:nvPr>
            <p:ph idx="1"/>
          </p:nvPr>
        </p:nvSpPr>
        <p:spPr>
          <a:xfrm>
            <a:off x="492125" y="1209210"/>
            <a:ext cx="11180867" cy="4595203"/>
          </a:xfrm>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When code is run line by line, in the same order every time this is known as </a:t>
            </a:r>
            <a:r>
              <a:rPr lang="en-US" b="1" dirty="0">
                <a:latin typeface="Lato" panose="020F0502020204030203" pitchFamily="34" charset="0"/>
                <a:ea typeface="Lato" panose="020F0502020204030203" pitchFamily="34" charset="0"/>
                <a:cs typeface="Lato" panose="020F0502020204030203" pitchFamily="34" charset="0"/>
              </a:rPr>
              <a:t>sequence</a:t>
            </a:r>
            <a:endParaRPr lang="en-US" b="1" dirty="0"/>
          </a:p>
        </p:txBody>
      </p:sp>
      <p:pic>
        <p:nvPicPr>
          <p:cNvPr id="7" name="Picture 6" descr="A computer code with text&#10;&#10;Description automatically generated with medium confidence">
            <a:extLst>
              <a:ext uri="{FF2B5EF4-FFF2-40B4-BE49-F238E27FC236}">
                <a16:creationId xmlns:a16="http://schemas.microsoft.com/office/drawing/2014/main" id="{78074161-C955-F8CB-6097-C2192F0BD8A0}"/>
              </a:ext>
            </a:extLst>
          </p:cNvPr>
          <p:cNvPicPr>
            <a:picLocks noChangeAspect="1"/>
          </p:cNvPicPr>
          <p:nvPr/>
        </p:nvPicPr>
        <p:blipFill>
          <a:blip r:embed="rId3"/>
          <a:stretch>
            <a:fillRect/>
          </a:stretch>
        </p:blipFill>
        <p:spPr>
          <a:xfrm>
            <a:off x="4825496" y="2236749"/>
            <a:ext cx="6490669" cy="2491368"/>
          </a:xfrm>
          <a:prstGeom prst="rect">
            <a:avLst/>
          </a:prstGeom>
        </p:spPr>
      </p:pic>
    </p:spTree>
    <p:extLst>
      <p:ext uri="{BB962C8B-B14F-4D97-AF65-F5344CB8AC3E}">
        <p14:creationId xmlns:p14="http://schemas.microsoft.com/office/powerpoint/2010/main" val="4278431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E78EE-3894-554D-8C43-9BB04CD8CF2A}"/>
              </a:ext>
            </a:extLst>
          </p:cNvPr>
          <p:cNvSpPr>
            <a:spLocks noGrp="1"/>
          </p:cNvSpPr>
          <p:nvPr>
            <p:ph type="title"/>
          </p:nvPr>
        </p:nvSpPr>
        <p:spPr/>
        <p:txBody>
          <a:bodyPr/>
          <a:lstStyle/>
          <a:p>
            <a:r>
              <a:rPr lang="en-US" dirty="0"/>
              <a:t>Program flow: selection</a:t>
            </a:r>
          </a:p>
        </p:txBody>
      </p:sp>
      <p:sp>
        <p:nvSpPr>
          <p:cNvPr id="3" name="Content Placeholder 2">
            <a:extLst>
              <a:ext uri="{FF2B5EF4-FFF2-40B4-BE49-F238E27FC236}">
                <a16:creationId xmlns:a16="http://schemas.microsoft.com/office/drawing/2014/main" id="{135C125E-B903-8646-BF84-22988A3A428B}"/>
              </a:ext>
            </a:extLst>
          </p:cNvPr>
          <p:cNvSpPr>
            <a:spLocks noGrp="1"/>
          </p:cNvSpPr>
          <p:nvPr>
            <p:ph idx="1"/>
          </p:nvPr>
        </p:nvSpPr>
        <p:spPr>
          <a:xfrm>
            <a:off x="492125" y="1237785"/>
            <a:ext cx="7216775" cy="4595203"/>
          </a:xfrm>
        </p:spPr>
        <p:txBody>
          <a:bodyPr/>
          <a:lstStyle/>
          <a:p>
            <a:r>
              <a:rPr lang="en-US" dirty="0"/>
              <a:t>Do computer programs always take the same route through the code?</a:t>
            </a:r>
          </a:p>
          <a:p>
            <a:r>
              <a:rPr lang="en-US" dirty="0"/>
              <a:t>When code is only executed if a condition is true this is known as </a:t>
            </a:r>
            <a:r>
              <a:rPr lang="en-US" b="1" dirty="0"/>
              <a:t>selection</a:t>
            </a:r>
          </a:p>
          <a:p>
            <a:r>
              <a:rPr lang="en-US" dirty="0"/>
              <a:t>Complete the If, then, else worksheet</a:t>
            </a:r>
          </a:p>
        </p:txBody>
      </p:sp>
      <p:pic>
        <p:nvPicPr>
          <p:cNvPr id="6" name="Picture 5" descr="A computer code with text&#10;&#10;Description automatically generated">
            <a:extLst>
              <a:ext uri="{FF2B5EF4-FFF2-40B4-BE49-F238E27FC236}">
                <a16:creationId xmlns:a16="http://schemas.microsoft.com/office/drawing/2014/main" id="{2DF537F1-F61B-705E-64E0-B50FA96B3FC6}"/>
              </a:ext>
            </a:extLst>
          </p:cNvPr>
          <p:cNvPicPr>
            <a:picLocks noChangeAspect="1"/>
          </p:cNvPicPr>
          <p:nvPr/>
        </p:nvPicPr>
        <p:blipFill>
          <a:blip r:embed="rId3"/>
          <a:stretch>
            <a:fillRect/>
          </a:stretch>
        </p:blipFill>
        <p:spPr>
          <a:xfrm>
            <a:off x="5500255" y="3004837"/>
            <a:ext cx="6691745" cy="2828151"/>
          </a:xfrm>
          <a:prstGeom prst="rect">
            <a:avLst/>
          </a:prstGeom>
        </p:spPr>
      </p:pic>
    </p:spTree>
    <p:extLst>
      <p:ext uri="{BB962C8B-B14F-4D97-AF65-F5344CB8AC3E}">
        <p14:creationId xmlns:p14="http://schemas.microsoft.com/office/powerpoint/2010/main" val="2873155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CC9F-62BE-004C-BBBE-4A3D5BB93571}"/>
              </a:ext>
            </a:extLst>
          </p:cNvPr>
          <p:cNvSpPr>
            <a:spLocks noGrp="1"/>
          </p:cNvSpPr>
          <p:nvPr>
            <p:ph type="title"/>
          </p:nvPr>
        </p:nvSpPr>
        <p:spPr/>
        <p:txBody>
          <a:bodyPr/>
          <a:lstStyle/>
          <a:p>
            <a:r>
              <a:rPr lang="en-US" dirty="0"/>
              <a:t>Program flow</a:t>
            </a:r>
          </a:p>
        </p:txBody>
      </p:sp>
      <p:sp>
        <p:nvSpPr>
          <p:cNvPr id="3" name="Content Placeholder 2">
            <a:extLst>
              <a:ext uri="{FF2B5EF4-FFF2-40B4-BE49-F238E27FC236}">
                <a16:creationId xmlns:a16="http://schemas.microsoft.com/office/drawing/2014/main" id="{3C2D1F7D-7068-C442-B5CE-A38BBDD18AEA}"/>
              </a:ext>
            </a:extLst>
          </p:cNvPr>
          <p:cNvSpPr>
            <a:spLocks noGrp="1"/>
          </p:cNvSpPr>
          <p:nvPr>
            <p:ph idx="1"/>
          </p:nvPr>
        </p:nvSpPr>
        <p:spPr>
          <a:xfrm>
            <a:off x="492126" y="1237785"/>
            <a:ext cx="6753802" cy="4595203"/>
          </a:xfrm>
        </p:spPr>
        <p:txBody>
          <a:bodyPr/>
          <a:lstStyle/>
          <a:p>
            <a:r>
              <a:rPr lang="en-US" dirty="0"/>
              <a:t>Depending on the weather you may wish to dress differently. If we were to write this as an algorithm using a flow chart, what shape would we use for a decision?</a:t>
            </a:r>
          </a:p>
          <a:p>
            <a:r>
              <a:rPr lang="en-US" dirty="0"/>
              <a:t>Our basic getting dressed algorithm could look like the flow chart opposite:</a:t>
            </a:r>
          </a:p>
          <a:p>
            <a:r>
              <a:rPr lang="en-US" dirty="0"/>
              <a:t>As you can see from the flow chart:</a:t>
            </a:r>
          </a:p>
          <a:p>
            <a:pPr lvl="1"/>
            <a:r>
              <a:rPr lang="en-US" sz="2400" dirty="0"/>
              <a:t>You would only put on trousers if it is not warm</a:t>
            </a:r>
          </a:p>
          <a:p>
            <a:pPr lvl="1"/>
            <a:r>
              <a:rPr lang="en-US" sz="2400" dirty="0"/>
              <a:t>You would put on shorts if it is warm, taking a different route through the decision</a:t>
            </a:r>
            <a:endParaRPr lang="en-US" sz="2000" dirty="0"/>
          </a:p>
        </p:txBody>
      </p:sp>
      <p:pic>
        <p:nvPicPr>
          <p:cNvPr id="6" name="Picture 5" descr="A diagram of a flowchart&#10;&#10;Description automatically generated">
            <a:extLst>
              <a:ext uri="{FF2B5EF4-FFF2-40B4-BE49-F238E27FC236}">
                <a16:creationId xmlns:a16="http://schemas.microsoft.com/office/drawing/2014/main" id="{F60DCFE2-3CD8-7000-0299-0D6796DB3044}"/>
              </a:ext>
            </a:extLst>
          </p:cNvPr>
          <p:cNvPicPr>
            <a:picLocks noChangeAspect="1"/>
          </p:cNvPicPr>
          <p:nvPr/>
        </p:nvPicPr>
        <p:blipFill>
          <a:blip r:embed="rId3"/>
          <a:stretch>
            <a:fillRect/>
          </a:stretch>
        </p:blipFill>
        <p:spPr>
          <a:xfrm>
            <a:off x="6887934" y="962025"/>
            <a:ext cx="5156200" cy="4800600"/>
          </a:xfrm>
          <a:prstGeom prst="rect">
            <a:avLst/>
          </a:prstGeom>
        </p:spPr>
      </p:pic>
    </p:spTree>
    <p:extLst>
      <p:ext uri="{BB962C8B-B14F-4D97-AF65-F5344CB8AC3E}">
        <p14:creationId xmlns:p14="http://schemas.microsoft.com/office/powerpoint/2010/main" val="1358380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CC9F-62BE-004C-BBBE-4A3D5BB93571}"/>
              </a:ext>
            </a:extLst>
          </p:cNvPr>
          <p:cNvSpPr>
            <a:spLocks noGrp="1"/>
          </p:cNvSpPr>
          <p:nvPr>
            <p:ph type="title"/>
          </p:nvPr>
        </p:nvSpPr>
        <p:spPr/>
        <p:txBody>
          <a:bodyPr/>
          <a:lstStyle/>
          <a:p>
            <a:r>
              <a:rPr lang="en-US" dirty="0"/>
              <a:t>Endless loops</a:t>
            </a:r>
          </a:p>
        </p:txBody>
      </p:sp>
      <p:sp>
        <p:nvSpPr>
          <p:cNvPr id="3" name="Content Placeholder 2">
            <a:extLst>
              <a:ext uri="{FF2B5EF4-FFF2-40B4-BE49-F238E27FC236}">
                <a16:creationId xmlns:a16="http://schemas.microsoft.com/office/drawing/2014/main" id="{3C2D1F7D-7068-C442-B5CE-A38BBDD18AEA}"/>
              </a:ext>
            </a:extLst>
          </p:cNvPr>
          <p:cNvSpPr>
            <a:spLocks noGrp="1"/>
          </p:cNvSpPr>
          <p:nvPr>
            <p:ph idx="1"/>
          </p:nvPr>
        </p:nvSpPr>
        <p:spPr>
          <a:xfrm>
            <a:off x="492125" y="1237785"/>
            <a:ext cx="6396231" cy="4595203"/>
          </a:xfrm>
        </p:spPr>
        <p:txBody>
          <a:bodyPr/>
          <a:lstStyle/>
          <a:p>
            <a:r>
              <a:rPr lang="en-US" dirty="0"/>
              <a:t>loop( ) is built into the Arduino language. It is the only one which loops forever</a:t>
            </a:r>
          </a:p>
          <a:p>
            <a:r>
              <a:rPr lang="en-US" dirty="0"/>
              <a:t>If you program an Arduino to detect the Air Quality, it is important that it does this continuously. To do this, we use a loop.</a:t>
            </a:r>
          </a:p>
          <a:p>
            <a:r>
              <a:rPr lang="en-US" dirty="0"/>
              <a:t>In the sample code, you can see that there is a delay of 1 second. This means that a value will be taken once per second. This can be adjusted as required.</a:t>
            </a:r>
          </a:p>
        </p:txBody>
      </p:sp>
      <p:pic>
        <p:nvPicPr>
          <p:cNvPr id="5" name="Picture 4" descr="A screenshot of a computer code&#10;&#10;Description automatically generated">
            <a:extLst>
              <a:ext uri="{FF2B5EF4-FFF2-40B4-BE49-F238E27FC236}">
                <a16:creationId xmlns:a16="http://schemas.microsoft.com/office/drawing/2014/main" id="{AF63B552-2DAF-7C9E-5510-42A8EDC97110}"/>
              </a:ext>
            </a:extLst>
          </p:cNvPr>
          <p:cNvPicPr>
            <a:picLocks noChangeAspect="1"/>
          </p:cNvPicPr>
          <p:nvPr/>
        </p:nvPicPr>
        <p:blipFill>
          <a:blip r:embed="rId3"/>
          <a:stretch>
            <a:fillRect/>
          </a:stretch>
        </p:blipFill>
        <p:spPr>
          <a:xfrm>
            <a:off x="6888356" y="920750"/>
            <a:ext cx="4927600" cy="5016500"/>
          </a:xfrm>
          <a:prstGeom prst="rect">
            <a:avLst/>
          </a:prstGeom>
        </p:spPr>
      </p:pic>
    </p:spTree>
    <p:extLst>
      <p:ext uri="{BB962C8B-B14F-4D97-AF65-F5344CB8AC3E}">
        <p14:creationId xmlns:p14="http://schemas.microsoft.com/office/powerpoint/2010/main" val="3456038580"/>
      </p:ext>
    </p:extLst>
  </p:cSld>
  <p:clrMapOvr>
    <a:masterClrMapping/>
  </p:clrMapOvr>
</p:sld>
</file>

<file path=ppt/theme/theme1.xml><?xml version="1.0" encoding="utf-8"?>
<a:theme xmlns:a="http://schemas.openxmlformats.org/drawingml/2006/main" name="1_Arm_PPT_Public">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Slide deck template" id="{EBD0F82C-B29A-419D-9CAF-EE093087092D}" vid="{2C60A0D2-D733-4FD8-9890-1E1CFEC48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customXsn xmlns="http://schemas.microsoft.com/office/2006/metadata/customXsn">
  <xsnLocation/>
  <cached>True</cached>
  <openByDefault>True</openByDefault>
  <xsnScope/>
</customXsn>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2.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3.xml><?xml version="1.0" encoding="utf-8"?>
<ds:datastoreItem xmlns:ds="http://schemas.openxmlformats.org/officeDocument/2006/customXml" ds:itemID="{B61D4E06-5D3F-4994-A4A7-4BA626FA722D}">
  <ds:schemaRefs>
    <ds:schemaRef ds:uri="f2ad5090-61a8-4b8c-ab70-68f4ff4d1933"/>
    <ds:schemaRef ds:uri="http://purl.org/dc/terms/"/>
    <ds:schemaRef ds:uri="http://schemas.microsoft.com/sharepoint/v3/fields"/>
    <ds:schemaRef ds:uri="http://www.w3.org/XML/1998/namespace"/>
    <ds:schemaRef ds:uri="http://schemas.microsoft.com/office/2006/documentManagement/types"/>
    <ds:schemaRef ds:uri="c0950e01-db07-4e41-9c32-b7a8e9fccc9b"/>
    <ds:schemaRef ds:uri="http://purl.org/dc/elements/1.1/"/>
    <ds:schemaRef ds:uri="http://schemas.microsoft.com/office/infopath/2007/PartnerControls"/>
    <ds:schemaRef ds:uri="http://schemas.microsoft.com/sharepoint/v3"/>
    <ds:schemaRef ds:uri="http://schemas.openxmlformats.org/package/2006/metadata/core-properties"/>
    <ds:schemaRef ds:uri="http://schemas.microsoft.com/office/2006/metadata/properties"/>
    <ds:schemaRef ds:uri="http://purl.org/dc/dcmitype/"/>
  </ds:schemaRefs>
</ds:datastoreItem>
</file>

<file path=customXml/itemProps4.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5.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Arm_PPT_2017_confidential_restricted</Template>
  <TotalTime>0</TotalTime>
  <Words>994</Words>
  <Application>Microsoft Macintosh PowerPoint</Application>
  <PresentationFormat>Widescreen</PresentationFormat>
  <Paragraphs>83</Paragraphs>
  <Slides>16</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Lato</vt:lpstr>
      <vt:lpstr>Wingdings</vt:lpstr>
      <vt:lpstr>1_Arm_PPT_Public</vt:lpstr>
      <vt:lpstr>Air quality sensor</vt:lpstr>
      <vt:lpstr>Success criteria</vt:lpstr>
      <vt:lpstr>Sensors</vt:lpstr>
      <vt:lpstr>Types of sensor</vt:lpstr>
      <vt:lpstr>Air quality sensor</vt:lpstr>
      <vt:lpstr>Program flow: sequence</vt:lpstr>
      <vt:lpstr>Program flow: selection</vt:lpstr>
      <vt:lpstr>Program flow</vt:lpstr>
      <vt:lpstr>Endless loops</vt:lpstr>
      <vt:lpstr>void loop() explained</vt:lpstr>
      <vt:lpstr>Assembling your device</vt:lpstr>
      <vt:lpstr>Writing your code</vt:lpstr>
      <vt:lpstr>Extension activities</vt:lpstr>
      <vt:lpstr>Exporting the data as a CSV file for analysis</vt:lpstr>
      <vt:lpstr>Summary</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ideas for Streetlight</dc:title>
  <dc:subject/>
  <dc:creator/>
  <cp:keywords/>
  <dc:description/>
  <cp:lastModifiedBy/>
  <cp:revision>1</cp:revision>
  <dcterms:created xsi:type="dcterms:W3CDTF">2017-09-19T22:21:35Z</dcterms:created>
  <dcterms:modified xsi:type="dcterms:W3CDTF">2025-01-04T14:49:39Z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